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4E170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50" b="0" i="0">
                <a:solidFill>
                  <a:srgbClr val="42160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4E170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4E170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1999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6168" y="580897"/>
            <a:ext cx="11519662" cy="7385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4E170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28573" y="1898522"/>
            <a:ext cx="10134853" cy="403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0" i="0">
                <a:solidFill>
                  <a:srgbClr val="42160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14140" y="710438"/>
            <a:ext cx="8467090" cy="147002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 indent="4949825">
              <a:lnSpc>
                <a:spcPct val="100000"/>
              </a:lnSpc>
            </a:pPr>
            <a:r>
              <a:rPr dirty="0" spc="-5"/>
              <a:t>Report</a:t>
            </a:r>
            <a:r>
              <a:rPr dirty="0" spc="-35"/>
              <a:t> </a:t>
            </a:r>
            <a:r>
              <a:rPr dirty="0" spc="-5"/>
              <a:t>from  Industry Leaders</a:t>
            </a:r>
            <a:r>
              <a:rPr dirty="0" spc="60"/>
              <a:t> </a:t>
            </a:r>
            <a:r>
              <a:rPr dirty="0" spc="-5"/>
              <a:t>Roundtable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21555" y="2861309"/>
            <a:ext cx="3839210" cy="2447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">
              <a:lnSpc>
                <a:spcPct val="100000"/>
              </a:lnSpc>
            </a:pPr>
            <a:r>
              <a:rPr dirty="0" sz="3200" spc="-5" b="1">
                <a:solidFill>
                  <a:srgbClr val="43040A"/>
                </a:solidFill>
                <a:latin typeface="Arial"/>
                <a:cs typeface="Arial"/>
              </a:rPr>
              <a:t>Paul</a:t>
            </a:r>
            <a:r>
              <a:rPr dirty="0" sz="3200" spc="-60" b="1">
                <a:solidFill>
                  <a:srgbClr val="43040A"/>
                </a:solidFill>
                <a:latin typeface="Arial"/>
                <a:cs typeface="Arial"/>
              </a:rPr>
              <a:t> </a:t>
            </a:r>
            <a:r>
              <a:rPr dirty="0" sz="3200" spc="-5" b="1">
                <a:solidFill>
                  <a:srgbClr val="43040A"/>
                </a:solidFill>
                <a:latin typeface="Arial"/>
                <a:cs typeface="Arial"/>
              </a:rPr>
              <a:t>Pickering</a:t>
            </a:r>
            <a:endParaRPr sz="3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3200" spc="-5">
                <a:solidFill>
                  <a:srgbClr val="43040A"/>
                </a:solidFill>
                <a:latin typeface="Arial"/>
                <a:cs typeface="Arial"/>
              </a:rPr>
              <a:t>Roundtable</a:t>
            </a:r>
            <a:r>
              <a:rPr dirty="0" sz="3200" spc="-65">
                <a:solidFill>
                  <a:srgbClr val="43040A"/>
                </a:solidFill>
                <a:latin typeface="Arial"/>
                <a:cs typeface="Arial"/>
              </a:rPr>
              <a:t> </a:t>
            </a:r>
            <a:r>
              <a:rPr dirty="0" sz="3200" spc="-5">
                <a:solidFill>
                  <a:srgbClr val="43040A"/>
                </a:solidFill>
                <a:latin typeface="Arial"/>
                <a:cs typeface="Arial"/>
              </a:rPr>
              <a:t>Co-Chair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Times New Roman"/>
              <a:cs typeface="Times New Roman"/>
            </a:endParaRPr>
          </a:p>
          <a:p>
            <a:pPr algn="ctr" marL="1270">
              <a:lnSpc>
                <a:spcPct val="100000"/>
              </a:lnSpc>
            </a:pPr>
            <a:r>
              <a:rPr dirty="0" sz="3200">
                <a:solidFill>
                  <a:srgbClr val="43040A"/>
                </a:solidFill>
                <a:latin typeface="Arial"/>
                <a:cs typeface="Arial"/>
              </a:rPr>
              <a:t>Project</a:t>
            </a:r>
            <a:r>
              <a:rPr dirty="0" sz="3200" spc="-114">
                <a:solidFill>
                  <a:srgbClr val="43040A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43040A"/>
                </a:solidFill>
                <a:latin typeface="Arial"/>
                <a:cs typeface="Arial"/>
              </a:rPr>
              <a:t>Director</a:t>
            </a:r>
            <a:endParaRPr sz="3200">
              <a:latin typeface="Arial"/>
              <a:cs typeface="Arial"/>
            </a:endParaRPr>
          </a:p>
          <a:p>
            <a:pPr algn="ctr" marL="1270">
              <a:lnSpc>
                <a:spcPct val="100000"/>
              </a:lnSpc>
            </a:pPr>
            <a:r>
              <a:rPr dirty="0" sz="3200" spc="-5">
                <a:solidFill>
                  <a:srgbClr val="43040A"/>
                </a:solidFill>
                <a:latin typeface="Arial"/>
                <a:cs typeface="Arial"/>
              </a:rPr>
              <a:t>Shell</a:t>
            </a:r>
            <a:r>
              <a:rPr dirty="0" sz="3200" spc="-85">
                <a:solidFill>
                  <a:srgbClr val="43040A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43040A"/>
                </a:solidFill>
                <a:latin typeface="Arial"/>
                <a:cs typeface="Arial"/>
              </a:rPr>
              <a:t>Canada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33902" y="731265"/>
            <a:ext cx="8470265" cy="73850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Industry Leaders</a:t>
            </a:r>
            <a:r>
              <a:rPr dirty="0" spc="50"/>
              <a:t> </a:t>
            </a:r>
            <a:r>
              <a:rPr dirty="0"/>
              <a:t>Roundtable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62098" y="2029785"/>
            <a:ext cx="7679690" cy="3669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800"/>
              </a:lnSpc>
            </a:pPr>
            <a:r>
              <a:rPr dirty="0" sz="2650" spc="5" b="1">
                <a:solidFill>
                  <a:srgbClr val="43040A"/>
                </a:solidFill>
                <a:latin typeface="Arial"/>
                <a:cs typeface="Arial"/>
              </a:rPr>
              <a:t>Leigh </a:t>
            </a:r>
            <a:r>
              <a:rPr dirty="0" sz="2650" b="1">
                <a:solidFill>
                  <a:srgbClr val="43040A"/>
                </a:solidFill>
                <a:latin typeface="Arial"/>
                <a:cs typeface="Arial"/>
              </a:rPr>
              <a:t>Myers</a:t>
            </a:r>
            <a:r>
              <a:rPr dirty="0" sz="2650">
                <a:solidFill>
                  <a:srgbClr val="43040A"/>
                </a:solidFill>
                <a:latin typeface="Arial"/>
                <a:cs typeface="Arial"/>
              </a:rPr>
              <a:t>, </a:t>
            </a:r>
            <a:r>
              <a:rPr dirty="0" sz="2650" spc="10">
                <a:solidFill>
                  <a:srgbClr val="43040A"/>
                </a:solidFill>
                <a:latin typeface="Arial"/>
                <a:cs typeface="Arial"/>
              </a:rPr>
              <a:t>AMEC </a:t>
            </a:r>
            <a:r>
              <a:rPr dirty="0" sz="2650" spc="5">
                <a:solidFill>
                  <a:srgbClr val="43040A"/>
                </a:solidFill>
                <a:latin typeface="Arial"/>
                <a:cs typeface="Arial"/>
              </a:rPr>
              <a:t>Foster </a:t>
            </a:r>
            <a:r>
              <a:rPr dirty="0" sz="2650">
                <a:solidFill>
                  <a:srgbClr val="43040A"/>
                </a:solidFill>
                <a:latin typeface="Arial"/>
                <a:cs typeface="Arial"/>
              </a:rPr>
              <a:t>Wheeler </a:t>
            </a:r>
            <a:r>
              <a:rPr dirty="0" sz="2650" spc="5">
                <a:solidFill>
                  <a:srgbClr val="43040A"/>
                </a:solidFill>
                <a:latin typeface="Arial"/>
                <a:cs typeface="Arial"/>
              </a:rPr>
              <a:t>– </a:t>
            </a:r>
            <a:r>
              <a:rPr dirty="0" sz="2650">
                <a:solidFill>
                  <a:srgbClr val="43040A"/>
                </a:solidFill>
                <a:latin typeface="Arial"/>
                <a:cs typeface="Arial"/>
              </a:rPr>
              <a:t>Co-Chair  </a:t>
            </a:r>
            <a:r>
              <a:rPr dirty="0" sz="2650" spc="5" b="1">
                <a:solidFill>
                  <a:srgbClr val="43040A"/>
                </a:solidFill>
                <a:latin typeface="Arial"/>
                <a:cs typeface="Arial"/>
              </a:rPr>
              <a:t>Michele </a:t>
            </a:r>
            <a:r>
              <a:rPr dirty="0" sz="2650" spc="10" b="1">
                <a:solidFill>
                  <a:srgbClr val="43040A"/>
                </a:solidFill>
                <a:latin typeface="Arial"/>
                <a:cs typeface="Arial"/>
              </a:rPr>
              <a:t>Power</a:t>
            </a:r>
            <a:r>
              <a:rPr dirty="0" sz="2650" spc="10">
                <a:solidFill>
                  <a:srgbClr val="43040A"/>
                </a:solidFill>
                <a:latin typeface="Arial"/>
                <a:cs typeface="Arial"/>
              </a:rPr>
              <a:t>, </a:t>
            </a:r>
            <a:r>
              <a:rPr dirty="0" sz="2650">
                <a:solidFill>
                  <a:srgbClr val="43040A"/>
                </a:solidFill>
                <a:latin typeface="Arial"/>
                <a:cs typeface="Arial"/>
              </a:rPr>
              <a:t>Imperial </a:t>
            </a:r>
            <a:r>
              <a:rPr dirty="0" sz="2650" spc="5">
                <a:solidFill>
                  <a:srgbClr val="43040A"/>
                </a:solidFill>
                <a:latin typeface="Arial"/>
                <a:cs typeface="Arial"/>
              </a:rPr>
              <a:t>Oil – </a:t>
            </a:r>
            <a:r>
              <a:rPr dirty="0" sz="2650">
                <a:solidFill>
                  <a:srgbClr val="43040A"/>
                </a:solidFill>
                <a:latin typeface="Arial"/>
                <a:cs typeface="Arial"/>
              </a:rPr>
              <a:t>Co-Chair (incoming)  </a:t>
            </a:r>
            <a:r>
              <a:rPr dirty="0" sz="2650" spc="5" b="1">
                <a:solidFill>
                  <a:srgbClr val="43040A"/>
                </a:solidFill>
                <a:latin typeface="Arial"/>
                <a:cs typeface="Arial"/>
              </a:rPr>
              <a:t>Paul Pickering</a:t>
            </a:r>
            <a:r>
              <a:rPr dirty="0" sz="2650" spc="5">
                <a:solidFill>
                  <a:srgbClr val="43040A"/>
                </a:solidFill>
                <a:latin typeface="Arial"/>
                <a:cs typeface="Arial"/>
              </a:rPr>
              <a:t>, </a:t>
            </a:r>
            <a:r>
              <a:rPr dirty="0" sz="2650">
                <a:solidFill>
                  <a:srgbClr val="43040A"/>
                </a:solidFill>
                <a:latin typeface="Arial"/>
                <a:cs typeface="Arial"/>
              </a:rPr>
              <a:t>Shell </a:t>
            </a:r>
            <a:r>
              <a:rPr dirty="0" sz="2650" spc="5">
                <a:solidFill>
                  <a:srgbClr val="43040A"/>
                </a:solidFill>
                <a:latin typeface="Arial"/>
                <a:cs typeface="Arial"/>
              </a:rPr>
              <a:t>Canada – </a:t>
            </a:r>
            <a:r>
              <a:rPr dirty="0" sz="2650">
                <a:solidFill>
                  <a:srgbClr val="43040A"/>
                </a:solidFill>
                <a:latin typeface="Arial"/>
                <a:cs typeface="Arial"/>
              </a:rPr>
              <a:t>Co-Chair</a:t>
            </a:r>
            <a:endParaRPr sz="2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650" spc="5" b="1">
                <a:solidFill>
                  <a:srgbClr val="43040A"/>
                </a:solidFill>
                <a:latin typeface="Arial"/>
                <a:cs typeface="Arial"/>
              </a:rPr>
              <a:t>Allen </a:t>
            </a:r>
            <a:r>
              <a:rPr dirty="0" sz="2650" b="1">
                <a:solidFill>
                  <a:srgbClr val="43040A"/>
                </a:solidFill>
                <a:latin typeface="Arial"/>
                <a:cs typeface="Arial"/>
              </a:rPr>
              <a:t>Beaudry</a:t>
            </a:r>
            <a:r>
              <a:rPr dirty="0" sz="2650">
                <a:solidFill>
                  <a:srgbClr val="43040A"/>
                </a:solidFill>
                <a:latin typeface="Arial"/>
                <a:cs typeface="Arial"/>
              </a:rPr>
              <a:t>, Ledcor</a:t>
            </a:r>
            <a:r>
              <a:rPr dirty="0" sz="2650" spc="55">
                <a:solidFill>
                  <a:srgbClr val="43040A"/>
                </a:solidFill>
                <a:latin typeface="Arial"/>
                <a:cs typeface="Arial"/>
              </a:rPr>
              <a:t> </a:t>
            </a:r>
            <a:r>
              <a:rPr dirty="0" sz="2650">
                <a:solidFill>
                  <a:srgbClr val="43040A"/>
                </a:solidFill>
                <a:latin typeface="Arial"/>
                <a:cs typeface="Arial"/>
              </a:rPr>
              <a:t>Industrial</a:t>
            </a:r>
            <a:endParaRPr sz="2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2650" spc="5" b="1">
                <a:solidFill>
                  <a:srgbClr val="43040A"/>
                </a:solidFill>
                <a:latin typeface="Arial"/>
                <a:cs typeface="Arial"/>
              </a:rPr>
              <a:t>Brian Halina</a:t>
            </a:r>
            <a:r>
              <a:rPr dirty="0" sz="2650" spc="5">
                <a:solidFill>
                  <a:srgbClr val="43040A"/>
                </a:solidFill>
                <a:latin typeface="Arial"/>
                <a:cs typeface="Arial"/>
              </a:rPr>
              <a:t>,</a:t>
            </a:r>
            <a:r>
              <a:rPr dirty="0" sz="2650" spc="-75">
                <a:solidFill>
                  <a:srgbClr val="43040A"/>
                </a:solidFill>
                <a:latin typeface="Arial"/>
                <a:cs typeface="Arial"/>
              </a:rPr>
              <a:t> </a:t>
            </a:r>
            <a:r>
              <a:rPr dirty="0" sz="2650" spc="5">
                <a:solidFill>
                  <a:srgbClr val="43040A"/>
                </a:solidFill>
                <a:latin typeface="Arial"/>
                <a:cs typeface="Arial"/>
              </a:rPr>
              <a:t>Chemco</a:t>
            </a:r>
            <a:endParaRPr sz="2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2650" spc="5" b="1">
                <a:solidFill>
                  <a:srgbClr val="43040A"/>
                </a:solidFill>
                <a:latin typeface="Arial"/>
                <a:cs typeface="Arial"/>
              </a:rPr>
              <a:t>Doug Barth</a:t>
            </a:r>
            <a:r>
              <a:rPr dirty="0" sz="2650" spc="5">
                <a:solidFill>
                  <a:srgbClr val="43040A"/>
                </a:solidFill>
                <a:latin typeface="Arial"/>
                <a:cs typeface="Arial"/>
              </a:rPr>
              <a:t>,</a:t>
            </a:r>
            <a:r>
              <a:rPr dirty="0" sz="2650" spc="-65">
                <a:solidFill>
                  <a:srgbClr val="43040A"/>
                </a:solidFill>
                <a:latin typeface="Arial"/>
                <a:cs typeface="Arial"/>
              </a:rPr>
              <a:t> </a:t>
            </a:r>
            <a:r>
              <a:rPr dirty="0" sz="2650">
                <a:solidFill>
                  <a:srgbClr val="43040A"/>
                </a:solidFill>
                <a:latin typeface="Arial"/>
                <a:cs typeface="Arial"/>
              </a:rPr>
              <a:t>Bantrel</a:t>
            </a:r>
            <a:endParaRPr sz="2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2650" spc="10" b="1">
                <a:solidFill>
                  <a:srgbClr val="43040A"/>
                </a:solidFill>
                <a:latin typeface="Arial"/>
                <a:cs typeface="Arial"/>
              </a:rPr>
              <a:t>Howard </a:t>
            </a:r>
            <a:r>
              <a:rPr dirty="0" sz="2650" spc="5" b="1">
                <a:solidFill>
                  <a:srgbClr val="43040A"/>
                </a:solidFill>
                <a:latin typeface="Arial"/>
                <a:cs typeface="Arial"/>
              </a:rPr>
              <a:t>Ratti</a:t>
            </a:r>
            <a:r>
              <a:rPr dirty="0" sz="2650" spc="5">
                <a:solidFill>
                  <a:srgbClr val="43040A"/>
                </a:solidFill>
                <a:latin typeface="Arial"/>
                <a:cs typeface="Arial"/>
              </a:rPr>
              <a:t>, Voice</a:t>
            </a:r>
            <a:r>
              <a:rPr dirty="0" sz="2650" spc="-114">
                <a:solidFill>
                  <a:srgbClr val="43040A"/>
                </a:solidFill>
                <a:latin typeface="Arial"/>
                <a:cs typeface="Arial"/>
              </a:rPr>
              <a:t> </a:t>
            </a:r>
            <a:r>
              <a:rPr dirty="0" sz="2650" spc="5">
                <a:solidFill>
                  <a:srgbClr val="43040A"/>
                </a:solidFill>
                <a:latin typeface="Arial"/>
                <a:cs typeface="Arial"/>
              </a:rPr>
              <a:t>Construction</a:t>
            </a:r>
            <a:endParaRPr sz="2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2650" b="1">
                <a:solidFill>
                  <a:srgbClr val="43040A"/>
                </a:solidFill>
                <a:latin typeface="Arial"/>
                <a:cs typeface="Arial"/>
              </a:rPr>
              <a:t>Jerry </a:t>
            </a:r>
            <a:r>
              <a:rPr dirty="0" sz="2650" spc="5" b="1">
                <a:solidFill>
                  <a:srgbClr val="43040A"/>
                </a:solidFill>
                <a:latin typeface="Arial"/>
                <a:cs typeface="Arial"/>
              </a:rPr>
              <a:t>McPherson</a:t>
            </a:r>
            <a:r>
              <a:rPr dirty="0" sz="2650" spc="5">
                <a:solidFill>
                  <a:srgbClr val="43040A"/>
                </a:solidFill>
                <a:latin typeface="Arial"/>
                <a:cs typeface="Arial"/>
              </a:rPr>
              <a:t>, </a:t>
            </a:r>
            <a:r>
              <a:rPr dirty="0" sz="2650">
                <a:solidFill>
                  <a:srgbClr val="43040A"/>
                </a:solidFill>
                <a:latin typeface="Arial"/>
                <a:cs typeface="Arial"/>
              </a:rPr>
              <a:t>Syncrude Canada</a:t>
            </a:r>
            <a:r>
              <a:rPr dirty="0" sz="2650" spc="145">
                <a:solidFill>
                  <a:srgbClr val="43040A"/>
                </a:solidFill>
                <a:latin typeface="Arial"/>
                <a:cs typeface="Arial"/>
              </a:rPr>
              <a:t> </a:t>
            </a:r>
            <a:r>
              <a:rPr dirty="0" sz="2650">
                <a:solidFill>
                  <a:srgbClr val="43040A"/>
                </a:solidFill>
                <a:latin typeface="Arial"/>
                <a:cs typeface="Arial"/>
              </a:rPr>
              <a:t>Ltd.</a:t>
            </a:r>
            <a:endParaRPr sz="2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036570">
              <a:lnSpc>
                <a:spcPct val="100000"/>
              </a:lnSpc>
            </a:pPr>
            <a:r>
              <a:rPr dirty="0" spc="-5"/>
              <a:t>Industry Leaders</a:t>
            </a:r>
            <a:r>
              <a:rPr dirty="0" spc="55"/>
              <a:t> </a:t>
            </a:r>
            <a:r>
              <a:rPr dirty="0" spc="-5"/>
              <a:t>Roundtable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4625" y="1614804"/>
            <a:ext cx="9156700" cy="4073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650" spc="5" b="1">
                <a:solidFill>
                  <a:srgbClr val="43040A"/>
                </a:solidFill>
                <a:latin typeface="Arial"/>
                <a:cs typeface="Arial"/>
              </a:rPr>
              <a:t>Roger Keglowitsch</a:t>
            </a:r>
            <a:r>
              <a:rPr dirty="0" sz="2650" spc="5">
                <a:solidFill>
                  <a:srgbClr val="43040A"/>
                </a:solidFill>
                <a:latin typeface="Arial"/>
                <a:cs typeface="Arial"/>
              </a:rPr>
              <a:t>, PCL</a:t>
            </a:r>
            <a:r>
              <a:rPr dirty="0" sz="2650" spc="-55">
                <a:solidFill>
                  <a:srgbClr val="43040A"/>
                </a:solidFill>
                <a:latin typeface="Arial"/>
                <a:cs typeface="Arial"/>
              </a:rPr>
              <a:t> </a:t>
            </a:r>
            <a:r>
              <a:rPr dirty="0" sz="2650" spc="5">
                <a:solidFill>
                  <a:srgbClr val="43040A"/>
                </a:solidFill>
                <a:latin typeface="Arial"/>
                <a:cs typeface="Arial"/>
              </a:rPr>
              <a:t>Constructors</a:t>
            </a:r>
            <a:endParaRPr sz="2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2650" spc="10" b="1">
                <a:solidFill>
                  <a:srgbClr val="43040A"/>
                </a:solidFill>
                <a:latin typeface="Arial"/>
                <a:cs typeface="Arial"/>
              </a:rPr>
              <a:t>Ron </a:t>
            </a:r>
            <a:r>
              <a:rPr dirty="0" sz="2650" spc="5" b="1">
                <a:solidFill>
                  <a:srgbClr val="43040A"/>
                </a:solidFill>
                <a:latin typeface="Arial"/>
                <a:cs typeface="Arial"/>
              </a:rPr>
              <a:t>Genereux</a:t>
            </a:r>
            <a:r>
              <a:rPr dirty="0" sz="2650" spc="5">
                <a:solidFill>
                  <a:srgbClr val="43040A"/>
                </a:solidFill>
                <a:latin typeface="Arial"/>
                <a:cs typeface="Arial"/>
              </a:rPr>
              <a:t>, </a:t>
            </a:r>
            <a:r>
              <a:rPr dirty="0" sz="2650">
                <a:solidFill>
                  <a:srgbClr val="43040A"/>
                </a:solidFill>
                <a:latin typeface="Arial"/>
                <a:cs typeface="Arial"/>
              </a:rPr>
              <a:t>Suncor</a:t>
            </a:r>
            <a:r>
              <a:rPr dirty="0" sz="2650" spc="-10">
                <a:solidFill>
                  <a:srgbClr val="43040A"/>
                </a:solidFill>
                <a:latin typeface="Arial"/>
                <a:cs typeface="Arial"/>
              </a:rPr>
              <a:t> </a:t>
            </a:r>
            <a:r>
              <a:rPr dirty="0" sz="2650">
                <a:solidFill>
                  <a:srgbClr val="43040A"/>
                </a:solidFill>
                <a:latin typeface="Arial"/>
                <a:cs typeface="Arial"/>
              </a:rPr>
              <a:t>Energy</a:t>
            </a:r>
            <a:endParaRPr sz="2650">
              <a:latin typeface="Arial"/>
              <a:cs typeface="Arial"/>
            </a:endParaRPr>
          </a:p>
          <a:p>
            <a:pPr marL="12700" marR="2856230">
              <a:lnSpc>
                <a:spcPct val="100600"/>
              </a:lnSpc>
              <a:spcBef>
                <a:spcPts val="5"/>
              </a:spcBef>
            </a:pPr>
            <a:r>
              <a:rPr dirty="0" sz="2650" spc="5" b="1">
                <a:solidFill>
                  <a:srgbClr val="43040A"/>
                </a:solidFill>
                <a:latin typeface="Arial"/>
                <a:cs typeface="Arial"/>
              </a:rPr>
              <a:t>Simon Nottingham</a:t>
            </a:r>
            <a:r>
              <a:rPr dirty="0" sz="2650" spc="5">
                <a:solidFill>
                  <a:srgbClr val="43040A"/>
                </a:solidFill>
                <a:latin typeface="Arial"/>
                <a:cs typeface="Arial"/>
              </a:rPr>
              <a:t>, </a:t>
            </a:r>
            <a:r>
              <a:rPr dirty="0" sz="2650">
                <a:solidFill>
                  <a:srgbClr val="43040A"/>
                </a:solidFill>
                <a:latin typeface="Arial"/>
                <a:cs typeface="Arial"/>
              </a:rPr>
              <a:t>Fluor Canada  </a:t>
            </a:r>
            <a:r>
              <a:rPr dirty="0" sz="2650" spc="5" b="1">
                <a:solidFill>
                  <a:srgbClr val="43040A"/>
                </a:solidFill>
                <a:latin typeface="Arial"/>
                <a:cs typeface="Arial"/>
              </a:rPr>
              <a:t>Warren Fraleigh</a:t>
            </a:r>
            <a:r>
              <a:rPr dirty="0" sz="2650" spc="5">
                <a:solidFill>
                  <a:srgbClr val="43040A"/>
                </a:solidFill>
                <a:latin typeface="Arial"/>
                <a:cs typeface="Arial"/>
              </a:rPr>
              <a:t>, </a:t>
            </a:r>
            <a:r>
              <a:rPr dirty="0" sz="2650">
                <a:solidFill>
                  <a:srgbClr val="43040A"/>
                </a:solidFill>
                <a:latin typeface="Arial"/>
                <a:cs typeface="Arial"/>
              </a:rPr>
              <a:t>Alberta Building Trades  </a:t>
            </a:r>
            <a:r>
              <a:rPr dirty="0" sz="2650" b="1">
                <a:solidFill>
                  <a:srgbClr val="43040A"/>
                </a:solidFill>
                <a:latin typeface="Arial"/>
                <a:cs typeface="Arial"/>
              </a:rPr>
              <a:t>Wayne </a:t>
            </a:r>
            <a:r>
              <a:rPr dirty="0" sz="2650" spc="5" b="1">
                <a:solidFill>
                  <a:srgbClr val="43040A"/>
                </a:solidFill>
                <a:latin typeface="Arial"/>
                <a:cs typeface="Arial"/>
              </a:rPr>
              <a:t>Prins</a:t>
            </a:r>
            <a:r>
              <a:rPr dirty="0" sz="2650" spc="5">
                <a:solidFill>
                  <a:srgbClr val="43040A"/>
                </a:solidFill>
                <a:latin typeface="Arial"/>
                <a:cs typeface="Arial"/>
              </a:rPr>
              <a:t>,</a:t>
            </a:r>
            <a:r>
              <a:rPr dirty="0" sz="2650" spc="-15">
                <a:solidFill>
                  <a:srgbClr val="43040A"/>
                </a:solidFill>
                <a:latin typeface="Arial"/>
                <a:cs typeface="Arial"/>
              </a:rPr>
              <a:t> </a:t>
            </a:r>
            <a:r>
              <a:rPr dirty="0" sz="2650">
                <a:solidFill>
                  <a:srgbClr val="43040A"/>
                </a:solidFill>
                <a:latin typeface="Arial"/>
                <a:cs typeface="Arial"/>
              </a:rPr>
              <a:t>CLAC</a:t>
            </a:r>
            <a:endParaRPr sz="2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650" u="heavy">
                <a:solidFill>
                  <a:srgbClr val="43040A"/>
                </a:solidFill>
                <a:latin typeface="Arial"/>
                <a:cs typeface="Arial"/>
              </a:rPr>
              <a:t>Liaison: </a:t>
            </a:r>
            <a:r>
              <a:rPr dirty="0" sz="2650" spc="10" u="heavy">
                <a:solidFill>
                  <a:srgbClr val="43040A"/>
                </a:solidFill>
                <a:latin typeface="Arial"/>
                <a:cs typeface="Arial"/>
              </a:rPr>
              <a:t>COAA </a:t>
            </a:r>
            <a:r>
              <a:rPr dirty="0" sz="2650" u="heavy">
                <a:solidFill>
                  <a:srgbClr val="43040A"/>
                </a:solidFill>
                <a:latin typeface="Arial"/>
                <a:cs typeface="Arial"/>
              </a:rPr>
              <a:t>/ </a:t>
            </a:r>
            <a:r>
              <a:rPr dirty="0" sz="2650" spc="5" u="heavy">
                <a:solidFill>
                  <a:srgbClr val="43040A"/>
                </a:solidFill>
                <a:latin typeface="Arial"/>
                <a:cs typeface="Arial"/>
              </a:rPr>
              <a:t>GoA </a:t>
            </a:r>
            <a:r>
              <a:rPr dirty="0" sz="2650" u="heavy">
                <a:solidFill>
                  <a:srgbClr val="43040A"/>
                </a:solidFill>
                <a:latin typeface="Arial"/>
                <a:cs typeface="Arial"/>
              </a:rPr>
              <a:t>/ </a:t>
            </a:r>
            <a:r>
              <a:rPr dirty="0" sz="2650" spc="10" u="heavy">
                <a:solidFill>
                  <a:srgbClr val="43040A"/>
                </a:solidFill>
                <a:latin typeface="Arial"/>
                <a:cs typeface="Arial"/>
              </a:rPr>
              <a:t>GO</a:t>
            </a:r>
            <a:r>
              <a:rPr dirty="0" sz="2650" spc="-5" u="heavy">
                <a:solidFill>
                  <a:srgbClr val="43040A"/>
                </a:solidFill>
                <a:latin typeface="Arial"/>
                <a:cs typeface="Arial"/>
              </a:rPr>
              <a:t> </a:t>
            </a:r>
            <a:r>
              <a:rPr dirty="0" sz="2650" u="heavy">
                <a:solidFill>
                  <a:srgbClr val="43040A"/>
                </a:solidFill>
                <a:latin typeface="Arial"/>
                <a:cs typeface="Arial"/>
              </a:rPr>
              <a:t>Productivity</a:t>
            </a:r>
            <a:endParaRPr sz="2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2650" spc="5" b="1">
                <a:solidFill>
                  <a:srgbClr val="43040A"/>
                </a:solidFill>
                <a:latin typeface="Arial"/>
                <a:cs typeface="Arial"/>
              </a:rPr>
              <a:t>Adamantia </a:t>
            </a:r>
            <a:r>
              <a:rPr dirty="0" sz="2650" b="1">
                <a:solidFill>
                  <a:srgbClr val="43040A"/>
                </a:solidFill>
                <a:latin typeface="Arial"/>
                <a:cs typeface="Arial"/>
              </a:rPr>
              <a:t>Fatsea</a:t>
            </a:r>
            <a:r>
              <a:rPr dirty="0" sz="2650">
                <a:solidFill>
                  <a:srgbClr val="43040A"/>
                </a:solidFill>
                <a:latin typeface="Arial"/>
                <a:cs typeface="Arial"/>
              </a:rPr>
              <a:t>, </a:t>
            </a:r>
            <a:r>
              <a:rPr dirty="0" sz="2650" spc="5">
                <a:solidFill>
                  <a:srgbClr val="43040A"/>
                </a:solidFill>
                <a:latin typeface="Arial"/>
                <a:cs typeface="Arial"/>
              </a:rPr>
              <a:t>Alberta Economic Development </a:t>
            </a:r>
            <a:r>
              <a:rPr dirty="0" sz="2650" spc="10">
                <a:solidFill>
                  <a:srgbClr val="43040A"/>
                </a:solidFill>
                <a:latin typeface="Arial"/>
                <a:cs typeface="Arial"/>
              </a:rPr>
              <a:t>&amp;</a:t>
            </a:r>
            <a:r>
              <a:rPr dirty="0" sz="2650" spc="85">
                <a:solidFill>
                  <a:srgbClr val="43040A"/>
                </a:solidFill>
                <a:latin typeface="Arial"/>
                <a:cs typeface="Arial"/>
              </a:rPr>
              <a:t> </a:t>
            </a:r>
            <a:r>
              <a:rPr dirty="0" sz="2650" spc="5">
                <a:solidFill>
                  <a:srgbClr val="43040A"/>
                </a:solidFill>
                <a:latin typeface="Arial"/>
                <a:cs typeface="Arial"/>
              </a:rPr>
              <a:t>Trade</a:t>
            </a:r>
            <a:endParaRPr sz="2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2650" spc="5" b="1">
                <a:solidFill>
                  <a:srgbClr val="43040A"/>
                </a:solidFill>
                <a:latin typeface="Arial"/>
                <a:cs typeface="Arial"/>
              </a:rPr>
              <a:t>Lori Schmidt</a:t>
            </a:r>
            <a:r>
              <a:rPr dirty="0" sz="2650" spc="5">
                <a:solidFill>
                  <a:srgbClr val="43040A"/>
                </a:solidFill>
                <a:latin typeface="Arial"/>
                <a:cs typeface="Arial"/>
              </a:rPr>
              <a:t>, CEO, </a:t>
            </a:r>
            <a:r>
              <a:rPr dirty="0" sz="2650" spc="10">
                <a:solidFill>
                  <a:srgbClr val="43040A"/>
                </a:solidFill>
                <a:latin typeface="Arial"/>
                <a:cs typeface="Arial"/>
              </a:rPr>
              <a:t>GO</a:t>
            </a:r>
            <a:r>
              <a:rPr dirty="0" sz="2650" spc="-35">
                <a:solidFill>
                  <a:srgbClr val="43040A"/>
                </a:solidFill>
                <a:latin typeface="Arial"/>
                <a:cs typeface="Arial"/>
              </a:rPr>
              <a:t> </a:t>
            </a:r>
            <a:r>
              <a:rPr dirty="0" sz="2650">
                <a:solidFill>
                  <a:srgbClr val="43040A"/>
                </a:solidFill>
                <a:latin typeface="Arial"/>
                <a:cs typeface="Arial"/>
              </a:rPr>
              <a:t>Productivity</a:t>
            </a:r>
            <a:endParaRPr sz="2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2650" spc="5" b="1">
                <a:solidFill>
                  <a:srgbClr val="43040A"/>
                </a:solidFill>
                <a:latin typeface="Arial"/>
                <a:cs typeface="Arial"/>
              </a:rPr>
              <a:t>Mark </a:t>
            </a:r>
            <a:r>
              <a:rPr dirty="0" sz="2650" b="1">
                <a:solidFill>
                  <a:srgbClr val="43040A"/>
                </a:solidFill>
                <a:latin typeface="Arial"/>
                <a:cs typeface="Arial"/>
              </a:rPr>
              <a:t>Mackay</a:t>
            </a:r>
            <a:r>
              <a:rPr dirty="0" sz="2650">
                <a:solidFill>
                  <a:srgbClr val="43040A"/>
                </a:solidFill>
                <a:latin typeface="Arial"/>
                <a:cs typeface="Arial"/>
              </a:rPr>
              <a:t>, President, </a:t>
            </a:r>
            <a:r>
              <a:rPr dirty="0" sz="2650" spc="10">
                <a:solidFill>
                  <a:srgbClr val="43040A"/>
                </a:solidFill>
                <a:latin typeface="Arial"/>
                <a:cs typeface="Arial"/>
              </a:rPr>
              <a:t>COAA</a:t>
            </a:r>
            <a:r>
              <a:rPr dirty="0" sz="2650" spc="95">
                <a:solidFill>
                  <a:srgbClr val="43040A"/>
                </a:solidFill>
                <a:latin typeface="Arial"/>
                <a:cs typeface="Arial"/>
              </a:rPr>
              <a:t> </a:t>
            </a:r>
            <a:r>
              <a:rPr dirty="0" sz="2650">
                <a:solidFill>
                  <a:srgbClr val="43040A"/>
                </a:solidFill>
                <a:latin typeface="Arial"/>
                <a:cs typeface="Arial"/>
              </a:rPr>
              <a:t>Board</a:t>
            </a:r>
            <a:endParaRPr sz="2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067050">
              <a:lnSpc>
                <a:spcPct val="100000"/>
              </a:lnSpc>
            </a:pPr>
            <a:r>
              <a:rPr dirty="0" spc="-5"/>
              <a:t>Industry Leaders</a:t>
            </a:r>
            <a:r>
              <a:rPr dirty="0" spc="55"/>
              <a:t> </a:t>
            </a:r>
            <a:r>
              <a:rPr dirty="0" spc="-5"/>
              <a:t>Roundtable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1550" y="1917446"/>
            <a:ext cx="10380980" cy="22434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650" spc="5" b="1">
                <a:solidFill>
                  <a:srgbClr val="43040A"/>
                </a:solidFill>
                <a:latin typeface="Arial"/>
                <a:cs typeface="Arial"/>
              </a:rPr>
              <a:t>Mandate</a:t>
            </a:r>
            <a:endParaRPr sz="2650">
              <a:latin typeface="Arial"/>
              <a:cs typeface="Arial"/>
            </a:endParaRPr>
          </a:p>
          <a:p>
            <a:pPr marL="465455" marR="59055" indent="-216535">
              <a:lnSpc>
                <a:spcPct val="100400"/>
              </a:lnSpc>
              <a:spcBef>
                <a:spcPts val="815"/>
              </a:spcBef>
              <a:buChar char="•"/>
              <a:tabLst>
                <a:tab pos="466090" algn="l"/>
              </a:tabLst>
            </a:pPr>
            <a:r>
              <a:rPr dirty="0" sz="2650">
                <a:solidFill>
                  <a:srgbClr val="43040A"/>
                </a:solidFill>
                <a:latin typeface="Arial"/>
                <a:cs typeface="Arial"/>
              </a:rPr>
              <a:t>Advise </a:t>
            </a:r>
            <a:r>
              <a:rPr dirty="0" sz="2650" spc="10">
                <a:solidFill>
                  <a:srgbClr val="43040A"/>
                </a:solidFill>
                <a:latin typeface="Arial"/>
                <a:cs typeface="Arial"/>
              </a:rPr>
              <a:t>COAA </a:t>
            </a:r>
            <a:r>
              <a:rPr dirty="0" sz="2650">
                <a:solidFill>
                  <a:srgbClr val="43040A"/>
                </a:solidFill>
                <a:latin typeface="Arial"/>
                <a:cs typeface="Arial"/>
              </a:rPr>
              <a:t>Board </a:t>
            </a:r>
            <a:r>
              <a:rPr dirty="0" sz="2650" spc="5">
                <a:solidFill>
                  <a:srgbClr val="43040A"/>
                </a:solidFill>
                <a:latin typeface="Arial"/>
                <a:cs typeface="Arial"/>
              </a:rPr>
              <a:t>re: </a:t>
            </a:r>
            <a:r>
              <a:rPr dirty="0" sz="2650">
                <a:solidFill>
                  <a:srgbClr val="43040A"/>
                </a:solidFill>
                <a:latin typeface="Arial"/>
                <a:cs typeface="Arial"/>
              </a:rPr>
              <a:t>ideas and actions </a:t>
            </a:r>
            <a:r>
              <a:rPr dirty="0" sz="2650" spc="5">
                <a:solidFill>
                  <a:srgbClr val="43040A"/>
                </a:solidFill>
                <a:latin typeface="Arial"/>
                <a:cs typeface="Arial"/>
              </a:rPr>
              <a:t>by </a:t>
            </a:r>
            <a:r>
              <a:rPr dirty="0" sz="2650">
                <a:solidFill>
                  <a:srgbClr val="43040A"/>
                </a:solidFill>
                <a:latin typeface="Arial"/>
                <a:cs typeface="Arial"/>
              </a:rPr>
              <a:t>which </a:t>
            </a:r>
            <a:r>
              <a:rPr dirty="0" sz="2650" spc="5">
                <a:solidFill>
                  <a:srgbClr val="43040A"/>
                </a:solidFill>
                <a:latin typeface="Arial"/>
                <a:cs typeface="Arial"/>
              </a:rPr>
              <a:t>Members can  </a:t>
            </a:r>
            <a:r>
              <a:rPr dirty="0" sz="2650">
                <a:solidFill>
                  <a:srgbClr val="43040A"/>
                </a:solidFill>
                <a:latin typeface="Arial"/>
                <a:cs typeface="Arial"/>
              </a:rPr>
              <a:t>change industry productivity</a:t>
            </a:r>
            <a:r>
              <a:rPr dirty="0" sz="2650" spc="145">
                <a:solidFill>
                  <a:srgbClr val="43040A"/>
                </a:solidFill>
                <a:latin typeface="Arial"/>
                <a:cs typeface="Arial"/>
              </a:rPr>
              <a:t> </a:t>
            </a:r>
            <a:r>
              <a:rPr dirty="0" sz="2650">
                <a:solidFill>
                  <a:srgbClr val="43040A"/>
                </a:solidFill>
                <a:latin typeface="Arial"/>
                <a:cs typeface="Arial"/>
              </a:rPr>
              <a:t>culture</a:t>
            </a:r>
            <a:endParaRPr sz="2650">
              <a:latin typeface="Arial"/>
              <a:cs typeface="Arial"/>
            </a:endParaRPr>
          </a:p>
          <a:p>
            <a:pPr marL="465455" indent="-216535">
              <a:lnSpc>
                <a:spcPct val="100000"/>
              </a:lnSpc>
              <a:spcBef>
                <a:spcPts val="825"/>
              </a:spcBef>
              <a:buChar char="•"/>
              <a:tabLst>
                <a:tab pos="466090" algn="l"/>
              </a:tabLst>
            </a:pPr>
            <a:r>
              <a:rPr dirty="0" sz="2650" spc="5">
                <a:solidFill>
                  <a:srgbClr val="43040A"/>
                </a:solidFill>
                <a:latin typeface="Arial"/>
                <a:cs typeface="Arial"/>
              </a:rPr>
              <a:t>Assist in </a:t>
            </a:r>
            <a:r>
              <a:rPr dirty="0" sz="2650">
                <a:solidFill>
                  <a:srgbClr val="43040A"/>
                </a:solidFill>
                <a:latin typeface="Arial"/>
                <a:cs typeface="Arial"/>
              </a:rPr>
              <a:t>stimulating “leadership </a:t>
            </a:r>
            <a:r>
              <a:rPr dirty="0" sz="2650" spc="5">
                <a:solidFill>
                  <a:srgbClr val="43040A"/>
                </a:solidFill>
                <a:latin typeface="Arial"/>
                <a:cs typeface="Arial"/>
              </a:rPr>
              <a:t>from the </a:t>
            </a:r>
            <a:r>
              <a:rPr dirty="0" sz="2650">
                <a:solidFill>
                  <a:srgbClr val="43040A"/>
                </a:solidFill>
                <a:latin typeface="Arial"/>
                <a:cs typeface="Arial"/>
              </a:rPr>
              <a:t>top” </a:t>
            </a:r>
            <a:r>
              <a:rPr dirty="0" sz="2650" spc="5">
                <a:solidFill>
                  <a:srgbClr val="43040A"/>
                </a:solidFill>
                <a:latin typeface="Arial"/>
                <a:cs typeface="Arial"/>
              </a:rPr>
              <a:t>– </a:t>
            </a:r>
            <a:r>
              <a:rPr dirty="0" sz="2650">
                <a:solidFill>
                  <a:srgbClr val="43040A"/>
                </a:solidFill>
                <a:latin typeface="Arial"/>
                <a:cs typeface="Arial"/>
              </a:rPr>
              <a:t>energizing</a:t>
            </a:r>
            <a:r>
              <a:rPr dirty="0" sz="2650" spc="240">
                <a:solidFill>
                  <a:srgbClr val="43040A"/>
                </a:solidFill>
                <a:latin typeface="Arial"/>
                <a:cs typeface="Arial"/>
              </a:rPr>
              <a:t> </a:t>
            </a:r>
            <a:r>
              <a:rPr dirty="0" sz="2650">
                <a:solidFill>
                  <a:srgbClr val="43040A"/>
                </a:solidFill>
                <a:latin typeface="Arial"/>
                <a:cs typeface="Arial"/>
              </a:rPr>
              <a:t>leaders</a:t>
            </a:r>
            <a:endParaRPr sz="2650">
              <a:latin typeface="Arial"/>
              <a:cs typeface="Arial"/>
            </a:endParaRPr>
          </a:p>
          <a:p>
            <a:pPr marL="465455">
              <a:lnSpc>
                <a:spcPct val="100000"/>
              </a:lnSpc>
              <a:spcBef>
                <a:spcPts val="15"/>
              </a:spcBef>
            </a:pPr>
            <a:r>
              <a:rPr dirty="0" sz="2650">
                <a:solidFill>
                  <a:srgbClr val="43040A"/>
                </a:solidFill>
                <a:latin typeface="Arial"/>
                <a:cs typeface="Arial"/>
              </a:rPr>
              <a:t>across </a:t>
            </a:r>
            <a:r>
              <a:rPr dirty="0" sz="2650" spc="5">
                <a:solidFill>
                  <a:srgbClr val="43040A"/>
                </a:solidFill>
                <a:latin typeface="Arial"/>
                <a:cs typeface="Arial"/>
              </a:rPr>
              <a:t>the </a:t>
            </a:r>
            <a:r>
              <a:rPr dirty="0" sz="2650">
                <a:solidFill>
                  <a:srgbClr val="43040A"/>
                </a:solidFill>
                <a:latin typeface="Arial"/>
                <a:cs typeface="Arial"/>
              </a:rPr>
              <a:t>industry </a:t>
            </a:r>
            <a:r>
              <a:rPr dirty="0" sz="2650" spc="5">
                <a:solidFill>
                  <a:srgbClr val="43040A"/>
                </a:solidFill>
                <a:latin typeface="Arial"/>
                <a:cs typeface="Arial"/>
              </a:rPr>
              <a:t>to take</a:t>
            </a:r>
            <a:r>
              <a:rPr dirty="0" sz="2650" spc="55">
                <a:solidFill>
                  <a:srgbClr val="43040A"/>
                </a:solidFill>
                <a:latin typeface="Arial"/>
                <a:cs typeface="Arial"/>
              </a:rPr>
              <a:t> </a:t>
            </a:r>
            <a:r>
              <a:rPr dirty="0" sz="2650">
                <a:solidFill>
                  <a:srgbClr val="43040A"/>
                </a:solidFill>
                <a:latin typeface="Arial"/>
                <a:cs typeface="Arial"/>
              </a:rPr>
              <a:t>action</a:t>
            </a:r>
            <a:endParaRPr sz="2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0197" y="709295"/>
            <a:ext cx="8465185" cy="73152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>
                <a:solidFill>
                  <a:srgbClr val="42160A"/>
                </a:solidFill>
              </a:rPr>
              <a:t>Industry Leaders</a:t>
            </a:r>
            <a:r>
              <a:rPr dirty="0" spc="55">
                <a:solidFill>
                  <a:srgbClr val="42160A"/>
                </a:solidFill>
              </a:rPr>
              <a:t> </a:t>
            </a:r>
            <a:r>
              <a:rPr dirty="0" spc="-5">
                <a:solidFill>
                  <a:srgbClr val="42160A"/>
                </a:solidFill>
              </a:rPr>
              <a:t>Roundtable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67867" y="1774444"/>
            <a:ext cx="10665460" cy="40627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17170" indent="-204470">
              <a:lnSpc>
                <a:spcPct val="100000"/>
              </a:lnSpc>
              <a:buChar char="•"/>
              <a:tabLst>
                <a:tab pos="217804" algn="l"/>
              </a:tabLst>
            </a:pPr>
            <a:r>
              <a:rPr dirty="0" sz="2650">
                <a:solidFill>
                  <a:srgbClr val="42160A"/>
                </a:solidFill>
                <a:latin typeface="Arial"/>
                <a:cs typeface="Arial"/>
              </a:rPr>
              <a:t>Roundtable </a:t>
            </a:r>
            <a:r>
              <a:rPr dirty="0" sz="2650" spc="5">
                <a:solidFill>
                  <a:srgbClr val="42160A"/>
                </a:solidFill>
                <a:latin typeface="Arial"/>
                <a:cs typeface="Arial"/>
              </a:rPr>
              <a:t>#1 – </a:t>
            </a:r>
            <a:r>
              <a:rPr dirty="0" sz="2650">
                <a:solidFill>
                  <a:srgbClr val="42160A"/>
                </a:solidFill>
                <a:latin typeface="Arial"/>
                <a:cs typeface="Arial"/>
              </a:rPr>
              <a:t>honest</a:t>
            </a:r>
            <a:r>
              <a:rPr dirty="0" sz="2650" spc="90">
                <a:solidFill>
                  <a:srgbClr val="42160A"/>
                </a:solidFill>
                <a:latin typeface="Arial"/>
                <a:cs typeface="Arial"/>
              </a:rPr>
              <a:t> </a:t>
            </a:r>
            <a:r>
              <a:rPr dirty="0" sz="2650">
                <a:solidFill>
                  <a:srgbClr val="42160A"/>
                </a:solidFill>
                <a:latin typeface="Arial"/>
                <a:cs typeface="Arial"/>
              </a:rPr>
              <a:t>dialogue!</a:t>
            </a:r>
            <a:endParaRPr sz="2650">
              <a:latin typeface="Arial"/>
              <a:cs typeface="Arial"/>
            </a:endParaRPr>
          </a:p>
          <a:p>
            <a:pPr marL="217170" indent="-204470">
              <a:lnSpc>
                <a:spcPct val="100000"/>
              </a:lnSpc>
              <a:spcBef>
                <a:spcPts val="1620"/>
              </a:spcBef>
              <a:buChar char="•"/>
              <a:tabLst>
                <a:tab pos="217804" algn="l"/>
              </a:tabLst>
            </a:pPr>
            <a:r>
              <a:rPr dirty="0" sz="2650">
                <a:solidFill>
                  <a:srgbClr val="42160A"/>
                </a:solidFill>
                <a:latin typeface="Arial"/>
                <a:cs typeface="Arial"/>
              </a:rPr>
              <a:t>Roundtable </a:t>
            </a:r>
            <a:r>
              <a:rPr dirty="0" sz="2650" spc="5">
                <a:solidFill>
                  <a:srgbClr val="42160A"/>
                </a:solidFill>
                <a:latin typeface="Arial"/>
                <a:cs typeface="Arial"/>
              </a:rPr>
              <a:t>#2 – </a:t>
            </a:r>
            <a:r>
              <a:rPr dirty="0" sz="2650" spc="-20">
                <a:solidFill>
                  <a:srgbClr val="42160A"/>
                </a:solidFill>
                <a:latin typeface="Arial"/>
                <a:cs typeface="Arial"/>
              </a:rPr>
              <a:t>“Twice </a:t>
            </a:r>
            <a:r>
              <a:rPr dirty="0" sz="2650" spc="5">
                <a:solidFill>
                  <a:srgbClr val="42160A"/>
                </a:solidFill>
                <a:latin typeface="Arial"/>
                <a:cs typeface="Arial"/>
              </a:rPr>
              <a:t>as Safe, </a:t>
            </a:r>
            <a:r>
              <a:rPr dirty="0" sz="2650" spc="-25">
                <a:solidFill>
                  <a:srgbClr val="42160A"/>
                </a:solidFill>
                <a:latin typeface="Arial"/>
                <a:cs typeface="Arial"/>
              </a:rPr>
              <a:t>Twice </a:t>
            </a:r>
            <a:r>
              <a:rPr dirty="0" sz="2650" spc="5">
                <a:solidFill>
                  <a:srgbClr val="42160A"/>
                </a:solidFill>
                <a:latin typeface="Arial"/>
                <a:cs typeface="Arial"/>
              </a:rPr>
              <a:t>as Productive by</a:t>
            </a:r>
            <a:r>
              <a:rPr dirty="0" sz="2650" spc="125">
                <a:solidFill>
                  <a:srgbClr val="42160A"/>
                </a:solidFill>
                <a:latin typeface="Arial"/>
                <a:cs typeface="Arial"/>
              </a:rPr>
              <a:t> </a:t>
            </a:r>
            <a:r>
              <a:rPr dirty="0" sz="2650">
                <a:solidFill>
                  <a:srgbClr val="42160A"/>
                </a:solidFill>
                <a:latin typeface="Arial"/>
                <a:cs typeface="Arial"/>
              </a:rPr>
              <a:t>2020”</a:t>
            </a:r>
            <a:endParaRPr sz="2650">
              <a:latin typeface="Arial"/>
              <a:cs typeface="Arial"/>
            </a:endParaRPr>
          </a:p>
          <a:p>
            <a:pPr marL="217170" indent="-204470">
              <a:lnSpc>
                <a:spcPct val="100000"/>
              </a:lnSpc>
              <a:spcBef>
                <a:spcPts val="1620"/>
              </a:spcBef>
              <a:buChar char="•"/>
              <a:tabLst>
                <a:tab pos="217804" algn="l"/>
              </a:tabLst>
            </a:pPr>
            <a:r>
              <a:rPr dirty="0" sz="2650">
                <a:solidFill>
                  <a:srgbClr val="42160A"/>
                </a:solidFill>
                <a:latin typeface="Arial"/>
                <a:cs typeface="Arial"/>
              </a:rPr>
              <a:t>Roundtable </a:t>
            </a:r>
            <a:r>
              <a:rPr dirty="0" sz="2650" spc="5">
                <a:solidFill>
                  <a:srgbClr val="42160A"/>
                </a:solidFill>
                <a:latin typeface="Arial"/>
                <a:cs typeface="Arial"/>
              </a:rPr>
              <a:t>#3 – </a:t>
            </a:r>
            <a:r>
              <a:rPr dirty="0" sz="2650">
                <a:solidFill>
                  <a:srgbClr val="42160A"/>
                </a:solidFill>
                <a:latin typeface="Arial"/>
                <a:cs typeface="Arial"/>
              </a:rPr>
              <a:t>benefits, business </a:t>
            </a:r>
            <a:r>
              <a:rPr dirty="0" sz="2650" spc="5">
                <a:solidFill>
                  <a:srgbClr val="42160A"/>
                </a:solidFill>
                <a:latin typeface="Arial"/>
                <a:cs typeface="Arial"/>
              </a:rPr>
              <a:t>case </a:t>
            </a:r>
            <a:r>
              <a:rPr dirty="0" sz="2650">
                <a:solidFill>
                  <a:srgbClr val="42160A"/>
                </a:solidFill>
                <a:latin typeface="Arial"/>
                <a:cs typeface="Arial"/>
              </a:rPr>
              <a:t>and </a:t>
            </a:r>
            <a:r>
              <a:rPr dirty="0" sz="2650" spc="5">
                <a:solidFill>
                  <a:srgbClr val="42160A"/>
                </a:solidFill>
                <a:latin typeface="Arial"/>
                <a:cs typeface="Arial"/>
              </a:rPr>
              <a:t>key</a:t>
            </a:r>
            <a:r>
              <a:rPr dirty="0" sz="2650" spc="245">
                <a:solidFill>
                  <a:srgbClr val="42160A"/>
                </a:solidFill>
                <a:latin typeface="Arial"/>
                <a:cs typeface="Arial"/>
              </a:rPr>
              <a:t> </a:t>
            </a:r>
            <a:r>
              <a:rPr dirty="0" sz="2650" spc="5">
                <a:solidFill>
                  <a:srgbClr val="42160A"/>
                </a:solidFill>
                <a:latin typeface="Arial"/>
                <a:cs typeface="Arial"/>
              </a:rPr>
              <a:t>messages</a:t>
            </a:r>
            <a:endParaRPr sz="2650">
              <a:latin typeface="Arial"/>
              <a:cs typeface="Arial"/>
            </a:endParaRPr>
          </a:p>
          <a:p>
            <a:pPr marL="217170" indent="-204470">
              <a:lnSpc>
                <a:spcPct val="100000"/>
              </a:lnSpc>
              <a:spcBef>
                <a:spcPts val="1620"/>
              </a:spcBef>
              <a:buChar char="•"/>
              <a:tabLst>
                <a:tab pos="217804" algn="l"/>
              </a:tabLst>
            </a:pPr>
            <a:r>
              <a:rPr dirty="0" sz="2650">
                <a:solidFill>
                  <a:srgbClr val="42160A"/>
                </a:solidFill>
                <a:latin typeface="Arial"/>
                <a:cs typeface="Arial"/>
              </a:rPr>
              <a:t>Roundtable </a:t>
            </a:r>
            <a:r>
              <a:rPr dirty="0" sz="2650" spc="5">
                <a:solidFill>
                  <a:srgbClr val="42160A"/>
                </a:solidFill>
                <a:latin typeface="Arial"/>
                <a:cs typeface="Arial"/>
              </a:rPr>
              <a:t>#4 – </a:t>
            </a:r>
            <a:r>
              <a:rPr dirty="0" sz="2650">
                <a:solidFill>
                  <a:srgbClr val="42160A"/>
                </a:solidFill>
                <a:latin typeface="Arial"/>
                <a:cs typeface="Arial"/>
              </a:rPr>
              <a:t>high level productivity </a:t>
            </a:r>
            <a:r>
              <a:rPr dirty="0" sz="2650" spc="5">
                <a:solidFill>
                  <a:srgbClr val="42160A"/>
                </a:solidFill>
                <a:latin typeface="Arial"/>
                <a:cs typeface="Arial"/>
              </a:rPr>
              <a:t>metric – </a:t>
            </a:r>
            <a:r>
              <a:rPr dirty="0" sz="2650">
                <a:solidFill>
                  <a:srgbClr val="42160A"/>
                </a:solidFill>
                <a:latin typeface="Arial"/>
                <a:cs typeface="Arial"/>
              </a:rPr>
              <a:t>consider</a:t>
            </a:r>
            <a:r>
              <a:rPr dirty="0" sz="2650" spc="295">
                <a:solidFill>
                  <a:srgbClr val="42160A"/>
                </a:solidFill>
                <a:latin typeface="Arial"/>
                <a:cs typeface="Arial"/>
              </a:rPr>
              <a:t> </a:t>
            </a:r>
            <a:r>
              <a:rPr dirty="0" sz="2650">
                <a:solidFill>
                  <a:srgbClr val="42160A"/>
                </a:solidFill>
                <a:latin typeface="Arial"/>
                <a:cs typeface="Arial"/>
              </a:rPr>
              <a:t>options</a:t>
            </a:r>
            <a:endParaRPr sz="2650">
              <a:latin typeface="Arial"/>
              <a:cs typeface="Arial"/>
            </a:endParaRPr>
          </a:p>
          <a:p>
            <a:pPr marL="217170" indent="-204470">
              <a:lnSpc>
                <a:spcPct val="100000"/>
              </a:lnSpc>
              <a:spcBef>
                <a:spcPts val="1620"/>
              </a:spcBef>
              <a:buChar char="•"/>
              <a:tabLst>
                <a:tab pos="217804" algn="l"/>
              </a:tabLst>
            </a:pPr>
            <a:r>
              <a:rPr dirty="0" sz="2650">
                <a:solidFill>
                  <a:srgbClr val="42160A"/>
                </a:solidFill>
                <a:latin typeface="Arial"/>
                <a:cs typeface="Arial"/>
              </a:rPr>
              <a:t>Roundtable </a:t>
            </a:r>
            <a:r>
              <a:rPr dirty="0" sz="2650" spc="5">
                <a:solidFill>
                  <a:srgbClr val="42160A"/>
                </a:solidFill>
                <a:latin typeface="Arial"/>
                <a:cs typeface="Arial"/>
              </a:rPr>
              <a:t>#5 – </a:t>
            </a:r>
            <a:r>
              <a:rPr dirty="0" sz="2650">
                <a:solidFill>
                  <a:srgbClr val="42160A"/>
                </a:solidFill>
                <a:latin typeface="Arial"/>
                <a:cs typeface="Arial"/>
              </a:rPr>
              <a:t>high level productivity </a:t>
            </a:r>
            <a:r>
              <a:rPr dirty="0" sz="2650" spc="5">
                <a:solidFill>
                  <a:srgbClr val="42160A"/>
                </a:solidFill>
                <a:latin typeface="Arial"/>
                <a:cs typeface="Arial"/>
              </a:rPr>
              <a:t>metric – </a:t>
            </a:r>
            <a:r>
              <a:rPr dirty="0" sz="2650">
                <a:solidFill>
                  <a:srgbClr val="42160A"/>
                </a:solidFill>
                <a:latin typeface="Arial"/>
                <a:cs typeface="Arial"/>
              </a:rPr>
              <a:t>refine </a:t>
            </a:r>
            <a:r>
              <a:rPr dirty="0" sz="2650" spc="5">
                <a:solidFill>
                  <a:srgbClr val="42160A"/>
                </a:solidFill>
                <a:latin typeface="Arial"/>
                <a:cs typeface="Arial"/>
              </a:rPr>
              <a:t>selected</a:t>
            </a:r>
            <a:r>
              <a:rPr dirty="0" sz="2650" spc="290">
                <a:solidFill>
                  <a:srgbClr val="42160A"/>
                </a:solidFill>
                <a:latin typeface="Arial"/>
                <a:cs typeface="Arial"/>
              </a:rPr>
              <a:t> </a:t>
            </a:r>
            <a:r>
              <a:rPr dirty="0" sz="2650">
                <a:solidFill>
                  <a:srgbClr val="42160A"/>
                </a:solidFill>
                <a:latin typeface="Arial"/>
                <a:cs typeface="Arial"/>
              </a:rPr>
              <a:t>option</a:t>
            </a:r>
            <a:endParaRPr sz="2650">
              <a:latin typeface="Arial"/>
              <a:cs typeface="Arial"/>
            </a:endParaRPr>
          </a:p>
          <a:p>
            <a:pPr marL="217170" indent="-204470">
              <a:lnSpc>
                <a:spcPct val="100000"/>
              </a:lnSpc>
              <a:spcBef>
                <a:spcPts val="1620"/>
              </a:spcBef>
              <a:buChar char="•"/>
              <a:tabLst>
                <a:tab pos="217804" algn="l"/>
              </a:tabLst>
            </a:pPr>
            <a:r>
              <a:rPr dirty="0" sz="2650">
                <a:solidFill>
                  <a:srgbClr val="42160A"/>
                </a:solidFill>
                <a:latin typeface="Arial"/>
                <a:cs typeface="Arial"/>
              </a:rPr>
              <a:t>Roundtable </a:t>
            </a:r>
            <a:r>
              <a:rPr dirty="0" sz="2650" spc="5">
                <a:solidFill>
                  <a:srgbClr val="42160A"/>
                </a:solidFill>
                <a:latin typeface="Arial"/>
                <a:cs typeface="Arial"/>
              </a:rPr>
              <a:t>#6 – </a:t>
            </a:r>
            <a:r>
              <a:rPr dirty="0" sz="2650">
                <a:solidFill>
                  <a:srgbClr val="42160A"/>
                </a:solidFill>
                <a:latin typeface="Arial"/>
                <a:cs typeface="Arial"/>
              </a:rPr>
              <a:t>high level productivity </a:t>
            </a:r>
            <a:r>
              <a:rPr dirty="0" sz="2650" spc="5">
                <a:solidFill>
                  <a:srgbClr val="42160A"/>
                </a:solidFill>
                <a:latin typeface="Arial"/>
                <a:cs typeface="Arial"/>
              </a:rPr>
              <a:t>metric – </a:t>
            </a:r>
            <a:r>
              <a:rPr dirty="0" sz="2650">
                <a:solidFill>
                  <a:srgbClr val="42160A"/>
                </a:solidFill>
                <a:latin typeface="Arial"/>
                <a:cs typeface="Arial"/>
              </a:rPr>
              <a:t>approve</a:t>
            </a:r>
            <a:r>
              <a:rPr dirty="0" sz="2650" spc="270">
                <a:solidFill>
                  <a:srgbClr val="42160A"/>
                </a:solidFill>
                <a:latin typeface="Arial"/>
                <a:cs typeface="Arial"/>
              </a:rPr>
              <a:t> </a:t>
            </a:r>
            <a:r>
              <a:rPr dirty="0" sz="2650" spc="5">
                <a:solidFill>
                  <a:srgbClr val="42160A"/>
                </a:solidFill>
                <a:latin typeface="Arial"/>
                <a:cs typeface="Arial"/>
              </a:rPr>
              <a:t>v1.0</a:t>
            </a:r>
            <a:endParaRPr sz="2650">
              <a:latin typeface="Arial"/>
              <a:cs typeface="Arial"/>
            </a:endParaRPr>
          </a:p>
          <a:p>
            <a:pPr marL="217170" indent="-204470">
              <a:lnSpc>
                <a:spcPct val="100000"/>
              </a:lnSpc>
              <a:spcBef>
                <a:spcPts val="1620"/>
              </a:spcBef>
              <a:buChar char="•"/>
              <a:tabLst>
                <a:tab pos="217804" algn="l"/>
              </a:tabLst>
            </a:pPr>
            <a:r>
              <a:rPr dirty="0" sz="2650">
                <a:solidFill>
                  <a:srgbClr val="42160A"/>
                </a:solidFill>
                <a:latin typeface="Arial"/>
                <a:cs typeface="Arial"/>
              </a:rPr>
              <a:t>Roundtable </a:t>
            </a:r>
            <a:r>
              <a:rPr dirty="0" sz="2650" spc="5">
                <a:solidFill>
                  <a:srgbClr val="42160A"/>
                </a:solidFill>
                <a:latin typeface="Arial"/>
                <a:cs typeface="Arial"/>
              </a:rPr>
              <a:t>#7 – </a:t>
            </a:r>
            <a:r>
              <a:rPr dirty="0" sz="2650">
                <a:solidFill>
                  <a:srgbClr val="42160A"/>
                </a:solidFill>
                <a:latin typeface="Arial"/>
                <a:cs typeface="Arial"/>
              </a:rPr>
              <a:t>championing change, focusing </a:t>
            </a:r>
            <a:r>
              <a:rPr dirty="0" sz="2650" spc="5">
                <a:solidFill>
                  <a:srgbClr val="42160A"/>
                </a:solidFill>
                <a:latin typeface="Arial"/>
                <a:cs typeface="Arial"/>
              </a:rPr>
              <a:t>on</a:t>
            </a:r>
            <a:r>
              <a:rPr dirty="0" sz="2650" spc="290">
                <a:solidFill>
                  <a:srgbClr val="42160A"/>
                </a:solidFill>
                <a:latin typeface="Arial"/>
                <a:cs typeface="Arial"/>
              </a:rPr>
              <a:t> </a:t>
            </a:r>
            <a:r>
              <a:rPr dirty="0" sz="2650" spc="5">
                <a:solidFill>
                  <a:srgbClr val="42160A"/>
                </a:solidFill>
                <a:latin typeface="Arial"/>
                <a:cs typeface="Arial"/>
              </a:rPr>
              <a:t>fundamentals</a:t>
            </a:r>
            <a:endParaRPr sz="2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21658" y="470661"/>
            <a:ext cx="7667625" cy="129857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250" spc="10">
                <a:solidFill>
                  <a:srgbClr val="44160A"/>
                </a:solidFill>
              </a:rPr>
              <a:t>Steps </a:t>
            </a:r>
            <a:r>
              <a:rPr dirty="0" sz="4250" spc="-35">
                <a:solidFill>
                  <a:srgbClr val="44160A"/>
                </a:solidFill>
              </a:rPr>
              <a:t>Towards </a:t>
            </a:r>
            <a:r>
              <a:rPr dirty="0" sz="4250" spc="-55">
                <a:solidFill>
                  <a:srgbClr val="44160A"/>
                </a:solidFill>
              </a:rPr>
              <a:t>Twice </a:t>
            </a:r>
            <a:r>
              <a:rPr dirty="0" sz="4250" spc="10">
                <a:solidFill>
                  <a:srgbClr val="44160A"/>
                </a:solidFill>
              </a:rPr>
              <a:t>as</a:t>
            </a:r>
            <a:r>
              <a:rPr dirty="0" sz="4250" spc="65">
                <a:solidFill>
                  <a:srgbClr val="44160A"/>
                </a:solidFill>
              </a:rPr>
              <a:t> </a:t>
            </a:r>
            <a:r>
              <a:rPr dirty="0" sz="4250" spc="10">
                <a:solidFill>
                  <a:srgbClr val="44160A"/>
                </a:solidFill>
              </a:rPr>
              <a:t>Safe,</a:t>
            </a:r>
            <a:endParaRPr sz="4250"/>
          </a:p>
          <a:p>
            <a:pPr marL="334010">
              <a:lnSpc>
                <a:spcPct val="100000"/>
              </a:lnSpc>
              <a:spcBef>
                <a:spcPts val="20"/>
              </a:spcBef>
            </a:pPr>
            <a:r>
              <a:rPr dirty="0" sz="4250" spc="-55">
                <a:solidFill>
                  <a:srgbClr val="44160A"/>
                </a:solidFill>
              </a:rPr>
              <a:t>Twice </a:t>
            </a:r>
            <a:r>
              <a:rPr dirty="0" sz="4250" spc="10">
                <a:solidFill>
                  <a:srgbClr val="44160A"/>
                </a:solidFill>
              </a:rPr>
              <a:t>as </a:t>
            </a:r>
            <a:r>
              <a:rPr dirty="0" sz="4250" spc="5">
                <a:solidFill>
                  <a:srgbClr val="44160A"/>
                </a:solidFill>
              </a:rPr>
              <a:t>Productive </a:t>
            </a:r>
            <a:r>
              <a:rPr dirty="0" sz="4250" spc="10">
                <a:solidFill>
                  <a:srgbClr val="44160A"/>
                </a:solidFill>
              </a:rPr>
              <a:t>by</a:t>
            </a:r>
            <a:r>
              <a:rPr dirty="0" sz="4250" spc="65">
                <a:solidFill>
                  <a:srgbClr val="44160A"/>
                </a:solidFill>
              </a:rPr>
              <a:t> </a:t>
            </a:r>
            <a:r>
              <a:rPr dirty="0" sz="4250" spc="10">
                <a:solidFill>
                  <a:srgbClr val="44160A"/>
                </a:solidFill>
              </a:rPr>
              <a:t>2020</a:t>
            </a:r>
            <a:endParaRPr sz="425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08940">
              <a:lnSpc>
                <a:spcPct val="100000"/>
              </a:lnSpc>
            </a:pPr>
            <a:r>
              <a:rPr dirty="0"/>
              <a:t>Galvanize sector-wide</a:t>
            </a:r>
            <a:r>
              <a:rPr dirty="0" spc="85"/>
              <a:t> </a:t>
            </a:r>
            <a:r>
              <a:rPr dirty="0" spc="5"/>
              <a:t>improvement</a:t>
            </a:r>
          </a:p>
          <a:p>
            <a:pPr marL="919480" indent="-245745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919480" algn="l"/>
              </a:tabLst>
            </a:pPr>
            <a:r>
              <a:rPr dirty="0" spc="5" b="1">
                <a:latin typeface="Arial"/>
                <a:cs typeface="Arial"/>
              </a:rPr>
              <a:t>Inspire </a:t>
            </a:r>
            <a:r>
              <a:rPr dirty="0"/>
              <a:t>leadership </a:t>
            </a:r>
            <a:r>
              <a:rPr dirty="0" spc="5"/>
              <a:t>from the top – the </a:t>
            </a:r>
            <a:r>
              <a:rPr dirty="0"/>
              <a:t>imperative </a:t>
            </a:r>
            <a:r>
              <a:rPr dirty="0" spc="5"/>
              <a:t>to</a:t>
            </a:r>
            <a:r>
              <a:rPr dirty="0" spc="140"/>
              <a:t> </a:t>
            </a:r>
            <a:r>
              <a:rPr dirty="0"/>
              <a:t>improve</a:t>
            </a:r>
          </a:p>
          <a:p>
            <a:pPr marL="919480" marR="1393190" indent="-245745">
              <a:lnSpc>
                <a:spcPct val="100800"/>
              </a:lnSpc>
              <a:spcBef>
                <a:spcPts val="490"/>
              </a:spcBef>
              <a:buFont typeface="Arial"/>
              <a:buChar char="•"/>
              <a:tabLst>
                <a:tab pos="919480" algn="l"/>
              </a:tabLst>
            </a:pPr>
            <a:r>
              <a:rPr dirty="0" spc="5" b="1">
                <a:latin typeface="Arial"/>
                <a:cs typeface="Arial"/>
              </a:rPr>
              <a:t>Engage </a:t>
            </a:r>
            <a:r>
              <a:rPr dirty="0" spc="5"/>
              <a:t>everyone – </a:t>
            </a:r>
            <a:r>
              <a:rPr dirty="0"/>
              <a:t>owners, engineers, contractors,  labour providers,</a:t>
            </a:r>
            <a:r>
              <a:rPr dirty="0" spc="70"/>
              <a:t> </a:t>
            </a:r>
            <a:r>
              <a:rPr dirty="0"/>
              <a:t>government</a:t>
            </a:r>
          </a:p>
          <a:p>
            <a:pPr marL="919480" indent="-245745">
              <a:lnSpc>
                <a:spcPct val="100000"/>
              </a:lnSpc>
              <a:spcBef>
                <a:spcPts val="515"/>
              </a:spcBef>
              <a:buFont typeface="Arial"/>
              <a:buChar char="•"/>
              <a:tabLst>
                <a:tab pos="919480" algn="l"/>
              </a:tabLst>
            </a:pPr>
            <a:r>
              <a:rPr dirty="0" spc="5" b="1">
                <a:latin typeface="Arial"/>
                <a:cs typeface="Arial"/>
              </a:rPr>
              <a:t>Measure </a:t>
            </a:r>
            <a:r>
              <a:rPr dirty="0"/>
              <a:t>progress </a:t>
            </a:r>
            <a:r>
              <a:rPr dirty="0" spc="5"/>
              <a:t>– </a:t>
            </a:r>
            <a:r>
              <a:rPr dirty="0"/>
              <a:t>develop high-level</a:t>
            </a:r>
            <a:r>
              <a:rPr dirty="0" spc="170"/>
              <a:t> </a:t>
            </a:r>
            <a:r>
              <a:rPr dirty="0" spc="5"/>
              <a:t>metrics</a:t>
            </a:r>
          </a:p>
          <a:p>
            <a:pPr marL="428625">
              <a:lnSpc>
                <a:spcPct val="100000"/>
              </a:lnSpc>
              <a:spcBef>
                <a:spcPts val="515"/>
              </a:spcBef>
            </a:pPr>
            <a:r>
              <a:rPr dirty="0" spc="5"/>
              <a:t>Strategic</a:t>
            </a:r>
            <a:r>
              <a:rPr dirty="0" spc="-105"/>
              <a:t> </a:t>
            </a:r>
            <a:r>
              <a:rPr dirty="0" spc="-60"/>
              <a:t>Tools</a:t>
            </a:r>
          </a:p>
          <a:p>
            <a:pPr marL="919480" indent="-245745">
              <a:lnSpc>
                <a:spcPct val="100000"/>
              </a:lnSpc>
              <a:spcBef>
                <a:spcPts val="525"/>
              </a:spcBef>
              <a:buChar char="•"/>
              <a:tabLst>
                <a:tab pos="919480" algn="l"/>
              </a:tabLst>
            </a:pPr>
            <a:r>
              <a:rPr dirty="0" spc="-15"/>
              <a:t>Track </a:t>
            </a:r>
            <a:r>
              <a:rPr dirty="0"/>
              <a:t>and report </a:t>
            </a:r>
            <a:r>
              <a:rPr dirty="0" spc="5"/>
              <a:t>safety metric (TRIR) – with</a:t>
            </a:r>
            <a:r>
              <a:rPr dirty="0" spc="65"/>
              <a:t> </a:t>
            </a:r>
            <a:r>
              <a:rPr dirty="0" spc="5"/>
              <a:t>ISNet</a:t>
            </a:r>
          </a:p>
          <a:p>
            <a:pPr marL="919480" indent="-245745">
              <a:lnSpc>
                <a:spcPct val="100000"/>
              </a:lnSpc>
              <a:spcBef>
                <a:spcPts val="515"/>
              </a:spcBef>
              <a:buChar char="•"/>
              <a:tabLst>
                <a:tab pos="919480" algn="l"/>
              </a:tabLst>
            </a:pPr>
            <a:r>
              <a:rPr dirty="0" spc="-15"/>
              <a:t>Track </a:t>
            </a:r>
            <a:r>
              <a:rPr dirty="0"/>
              <a:t>and report productivity </a:t>
            </a:r>
            <a:r>
              <a:rPr dirty="0" spc="5"/>
              <a:t>metric - </a:t>
            </a:r>
            <a:r>
              <a:rPr dirty="0"/>
              <a:t>proposed app/website</a:t>
            </a:r>
            <a:r>
              <a:rPr dirty="0" spc="330"/>
              <a:t> </a:t>
            </a:r>
            <a:r>
              <a:rPr dirty="0" spc="5"/>
              <a:t>–</a:t>
            </a:r>
          </a:p>
          <a:p>
            <a:pPr algn="ctr" marL="396240" marR="7556500">
              <a:lnSpc>
                <a:spcPct val="100000"/>
              </a:lnSpc>
              <a:spcBef>
                <a:spcPts val="25"/>
              </a:spcBef>
            </a:pPr>
            <a:r>
              <a:rPr dirty="0" spc="5"/>
              <a:t>with</a:t>
            </a:r>
            <a:r>
              <a:rPr dirty="0" spc="-100"/>
              <a:t> </a:t>
            </a:r>
            <a:r>
              <a:rPr dirty="0" spc="5"/>
              <a:t>CII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80815" y="541020"/>
            <a:ext cx="8026400" cy="73850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solidFill>
                  <a:srgbClr val="42160A"/>
                </a:solidFill>
              </a:rPr>
              <a:t>The </a:t>
            </a:r>
            <a:r>
              <a:rPr dirty="0" spc="-5">
                <a:solidFill>
                  <a:srgbClr val="42160A"/>
                </a:solidFill>
              </a:rPr>
              <a:t>“Productivity</a:t>
            </a:r>
            <a:r>
              <a:rPr dirty="0" spc="55">
                <a:solidFill>
                  <a:srgbClr val="42160A"/>
                </a:solidFill>
              </a:rPr>
              <a:t> </a:t>
            </a:r>
            <a:r>
              <a:rPr dirty="0" spc="-5">
                <a:solidFill>
                  <a:srgbClr val="42160A"/>
                </a:solidFill>
              </a:rPr>
              <a:t>Problem”</a:t>
            </a:r>
          </a:p>
        </p:txBody>
      </p:sp>
      <p:sp>
        <p:nvSpPr>
          <p:cNvPr id="3" name="object 3"/>
          <p:cNvSpPr/>
          <p:nvPr/>
        </p:nvSpPr>
        <p:spPr>
          <a:xfrm>
            <a:off x="2942960" y="4554192"/>
            <a:ext cx="111125" cy="950594"/>
          </a:xfrm>
          <a:custGeom>
            <a:avLst/>
            <a:gdLst/>
            <a:ahLst/>
            <a:cxnLst/>
            <a:rect l="l" t="t" r="r" b="b"/>
            <a:pathLst>
              <a:path w="111125" h="950595">
                <a:moveTo>
                  <a:pt x="0" y="950280"/>
                </a:moveTo>
                <a:lnTo>
                  <a:pt x="110785" y="950280"/>
                </a:lnTo>
                <a:lnTo>
                  <a:pt x="110785" y="0"/>
                </a:lnTo>
                <a:lnTo>
                  <a:pt x="0" y="0"/>
                </a:lnTo>
                <a:lnTo>
                  <a:pt x="0" y="95028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18465" y="4742208"/>
            <a:ext cx="111125" cy="762635"/>
          </a:xfrm>
          <a:custGeom>
            <a:avLst/>
            <a:gdLst/>
            <a:ahLst/>
            <a:cxnLst/>
            <a:rect l="l" t="t" r="r" b="b"/>
            <a:pathLst>
              <a:path w="111125" h="762635">
                <a:moveTo>
                  <a:pt x="110785" y="0"/>
                </a:moveTo>
                <a:lnTo>
                  <a:pt x="0" y="0"/>
                </a:lnTo>
                <a:lnTo>
                  <a:pt x="0" y="762264"/>
                </a:lnTo>
                <a:lnTo>
                  <a:pt x="110785" y="762264"/>
                </a:lnTo>
                <a:lnTo>
                  <a:pt x="11078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493970" y="4580427"/>
            <a:ext cx="111125" cy="924560"/>
          </a:xfrm>
          <a:custGeom>
            <a:avLst/>
            <a:gdLst/>
            <a:ahLst/>
            <a:cxnLst/>
            <a:rect l="l" t="t" r="r" b="b"/>
            <a:pathLst>
              <a:path w="111125" h="924560">
                <a:moveTo>
                  <a:pt x="110785" y="0"/>
                </a:moveTo>
                <a:lnTo>
                  <a:pt x="0" y="0"/>
                </a:lnTo>
                <a:lnTo>
                  <a:pt x="0" y="924045"/>
                </a:lnTo>
                <a:lnTo>
                  <a:pt x="110785" y="924045"/>
                </a:lnTo>
                <a:lnTo>
                  <a:pt x="11078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770933" y="4554192"/>
            <a:ext cx="109855" cy="950594"/>
          </a:xfrm>
          <a:custGeom>
            <a:avLst/>
            <a:gdLst/>
            <a:ahLst/>
            <a:cxnLst/>
            <a:rect l="l" t="t" r="r" b="b"/>
            <a:pathLst>
              <a:path w="109854" h="950595">
                <a:moveTo>
                  <a:pt x="0" y="950279"/>
                </a:moveTo>
                <a:lnTo>
                  <a:pt x="109327" y="950279"/>
                </a:lnTo>
                <a:lnTo>
                  <a:pt x="109327" y="0"/>
                </a:lnTo>
                <a:lnTo>
                  <a:pt x="0" y="0"/>
                </a:lnTo>
                <a:lnTo>
                  <a:pt x="0" y="950279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046438" y="4699941"/>
            <a:ext cx="111125" cy="804545"/>
          </a:xfrm>
          <a:custGeom>
            <a:avLst/>
            <a:gdLst/>
            <a:ahLst/>
            <a:cxnLst/>
            <a:rect l="l" t="t" r="r" b="b"/>
            <a:pathLst>
              <a:path w="111125" h="804545">
                <a:moveTo>
                  <a:pt x="110785" y="0"/>
                </a:moveTo>
                <a:lnTo>
                  <a:pt x="0" y="0"/>
                </a:lnTo>
                <a:lnTo>
                  <a:pt x="0" y="804531"/>
                </a:lnTo>
                <a:lnTo>
                  <a:pt x="110785" y="804531"/>
                </a:lnTo>
                <a:lnTo>
                  <a:pt x="11078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321943" y="4542532"/>
            <a:ext cx="111125" cy="962025"/>
          </a:xfrm>
          <a:custGeom>
            <a:avLst/>
            <a:gdLst/>
            <a:ahLst/>
            <a:cxnLst/>
            <a:rect l="l" t="t" r="r" b="b"/>
            <a:pathLst>
              <a:path w="111125" h="962025">
                <a:moveTo>
                  <a:pt x="110785" y="0"/>
                </a:moveTo>
                <a:lnTo>
                  <a:pt x="0" y="0"/>
                </a:lnTo>
                <a:lnTo>
                  <a:pt x="0" y="961939"/>
                </a:lnTo>
                <a:lnTo>
                  <a:pt x="110785" y="961939"/>
                </a:lnTo>
                <a:lnTo>
                  <a:pt x="11078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98905" y="3972656"/>
            <a:ext cx="109855" cy="398145"/>
          </a:xfrm>
          <a:custGeom>
            <a:avLst/>
            <a:gdLst/>
            <a:ahLst/>
            <a:cxnLst/>
            <a:rect l="l" t="t" r="r" b="b"/>
            <a:pathLst>
              <a:path w="109854" h="398145">
                <a:moveTo>
                  <a:pt x="0" y="397893"/>
                </a:moveTo>
                <a:lnTo>
                  <a:pt x="109327" y="397893"/>
                </a:lnTo>
                <a:lnTo>
                  <a:pt x="109327" y="0"/>
                </a:lnTo>
                <a:lnTo>
                  <a:pt x="0" y="0"/>
                </a:lnTo>
                <a:lnTo>
                  <a:pt x="0" y="397893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98905" y="4554192"/>
            <a:ext cx="109855" cy="950594"/>
          </a:xfrm>
          <a:custGeom>
            <a:avLst/>
            <a:gdLst/>
            <a:ahLst/>
            <a:cxnLst/>
            <a:rect l="l" t="t" r="r" b="b"/>
            <a:pathLst>
              <a:path w="109854" h="950595">
                <a:moveTo>
                  <a:pt x="0" y="950279"/>
                </a:moveTo>
                <a:lnTo>
                  <a:pt x="109327" y="950279"/>
                </a:lnTo>
                <a:lnTo>
                  <a:pt x="109327" y="0"/>
                </a:lnTo>
                <a:lnTo>
                  <a:pt x="0" y="0"/>
                </a:lnTo>
                <a:lnTo>
                  <a:pt x="0" y="950279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874410" y="4106744"/>
            <a:ext cx="111125" cy="264160"/>
          </a:xfrm>
          <a:custGeom>
            <a:avLst/>
            <a:gdLst/>
            <a:ahLst/>
            <a:cxnLst/>
            <a:rect l="l" t="t" r="r" b="b"/>
            <a:pathLst>
              <a:path w="111125" h="264160">
                <a:moveTo>
                  <a:pt x="0" y="263804"/>
                </a:moveTo>
                <a:lnTo>
                  <a:pt x="110785" y="263804"/>
                </a:lnTo>
                <a:lnTo>
                  <a:pt x="110785" y="0"/>
                </a:lnTo>
                <a:lnTo>
                  <a:pt x="0" y="0"/>
                </a:lnTo>
                <a:lnTo>
                  <a:pt x="0" y="263804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874410" y="4554192"/>
            <a:ext cx="111125" cy="950594"/>
          </a:xfrm>
          <a:custGeom>
            <a:avLst/>
            <a:gdLst/>
            <a:ahLst/>
            <a:cxnLst/>
            <a:rect l="l" t="t" r="r" b="b"/>
            <a:pathLst>
              <a:path w="111125" h="950595">
                <a:moveTo>
                  <a:pt x="0" y="950279"/>
                </a:moveTo>
                <a:lnTo>
                  <a:pt x="110785" y="950279"/>
                </a:lnTo>
                <a:lnTo>
                  <a:pt x="110785" y="0"/>
                </a:lnTo>
                <a:lnTo>
                  <a:pt x="0" y="0"/>
                </a:lnTo>
                <a:lnTo>
                  <a:pt x="0" y="950279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149915" y="4908361"/>
            <a:ext cx="111125" cy="596265"/>
          </a:xfrm>
          <a:custGeom>
            <a:avLst/>
            <a:gdLst/>
            <a:ahLst/>
            <a:cxnLst/>
            <a:rect l="l" t="t" r="r" b="b"/>
            <a:pathLst>
              <a:path w="111125" h="596264">
                <a:moveTo>
                  <a:pt x="110785" y="0"/>
                </a:moveTo>
                <a:lnTo>
                  <a:pt x="0" y="0"/>
                </a:lnTo>
                <a:lnTo>
                  <a:pt x="0" y="596111"/>
                </a:lnTo>
                <a:lnTo>
                  <a:pt x="110785" y="596111"/>
                </a:lnTo>
                <a:lnTo>
                  <a:pt x="11078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425420" y="4335569"/>
            <a:ext cx="111125" cy="1169035"/>
          </a:xfrm>
          <a:custGeom>
            <a:avLst/>
            <a:gdLst/>
            <a:ahLst/>
            <a:cxnLst/>
            <a:rect l="l" t="t" r="r" b="b"/>
            <a:pathLst>
              <a:path w="111125" h="1169035">
                <a:moveTo>
                  <a:pt x="110785" y="0"/>
                </a:moveTo>
                <a:lnTo>
                  <a:pt x="0" y="0"/>
                </a:lnTo>
                <a:lnTo>
                  <a:pt x="0" y="1168902"/>
                </a:lnTo>
                <a:lnTo>
                  <a:pt x="110785" y="1168902"/>
                </a:lnTo>
                <a:lnTo>
                  <a:pt x="11078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702383" y="3092335"/>
            <a:ext cx="109855" cy="2412365"/>
          </a:xfrm>
          <a:custGeom>
            <a:avLst/>
            <a:gdLst/>
            <a:ahLst/>
            <a:cxnLst/>
            <a:rect l="l" t="t" r="r" b="b"/>
            <a:pathLst>
              <a:path w="109854" h="2412365">
                <a:moveTo>
                  <a:pt x="109327" y="0"/>
                </a:moveTo>
                <a:lnTo>
                  <a:pt x="0" y="0"/>
                </a:lnTo>
                <a:lnTo>
                  <a:pt x="0" y="2412137"/>
                </a:lnTo>
                <a:lnTo>
                  <a:pt x="109327" y="2412137"/>
                </a:lnTo>
                <a:lnTo>
                  <a:pt x="109327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977888" y="3781725"/>
            <a:ext cx="111125" cy="1722755"/>
          </a:xfrm>
          <a:custGeom>
            <a:avLst/>
            <a:gdLst/>
            <a:ahLst/>
            <a:cxnLst/>
            <a:rect l="l" t="t" r="r" b="b"/>
            <a:pathLst>
              <a:path w="111125" h="1722754">
                <a:moveTo>
                  <a:pt x="0" y="1722746"/>
                </a:moveTo>
                <a:lnTo>
                  <a:pt x="110785" y="1722746"/>
                </a:lnTo>
                <a:lnTo>
                  <a:pt x="110785" y="0"/>
                </a:lnTo>
                <a:lnTo>
                  <a:pt x="0" y="0"/>
                </a:lnTo>
                <a:lnTo>
                  <a:pt x="0" y="172274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253393" y="4192736"/>
            <a:ext cx="111125" cy="1311910"/>
          </a:xfrm>
          <a:custGeom>
            <a:avLst/>
            <a:gdLst/>
            <a:ahLst/>
            <a:cxnLst/>
            <a:rect l="l" t="t" r="r" b="b"/>
            <a:pathLst>
              <a:path w="111125" h="1311910">
                <a:moveTo>
                  <a:pt x="110785" y="0"/>
                </a:moveTo>
                <a:lnTo>
                  <a:pt x="0" y="0"/>
                </a:lnTo>
                <a:lnTo>
                  <a:pt x="0" y="1311736"/>
                </a:lnTo>
                <a:lnTo>
                  <a:pt x="110785" y="1311736"/>
                </a:lnTo>
                <a:lnTo>
                  <a:pt x="11078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530355" y="3781725"/>
            <a:ext cx="109855" cy="1722755"/>
          </a:xfrm>
          <a:custGeom>
            <a:avLst/>
            <a:gdLst/>
            <a:ahLst/>
            <a:cxnLst/>
            <a:rect l="l" t="t" r="r" b="b"/>
            <a:pathLst>
              <a:path w="109854" h="1722754">
                <a:moveTo>
                  <a:pt x="0" y="1722746"/>
                </a:moveTo>
                <a:lnTo>
                  <a:pt x="109327" y="1722746"/>
                </a:lnTo>
                <a:lnTo>
                  <a:pt x="109327" y="0"/>
                </a:lnTo>
                <a:lnTo>
                  <a:pt x="0" y="0"/>
                </a:lnTo>
                <a:lnTo>
                  <a:pt x="0" y="172274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805860" y="3431929"/>
            <a:ext cx="111125" cy="159385"/>
          </a:xfrm>
          <a:custGeom>
            <a:avLst/>
            <a:gdLst/>
            <a:ahLst/>
            <a:cxnLst/>
            <a:rect l="l" t="t" r="r" b="b"/>
            <a:pathLst>
              <a:path w="111125" h="159385">
                <a:moveTo>
                  <a:pt x="0" y="158865"/>
                </a:moveTo>
                <a:lnTo>
                  <a:pt x="110785" y="158865"/>
                </a:lnTo>
                <a:lnTo>
                  <a:pt x="110785" y="0"/>
                </a:lnTo>
                <a:lnTo>
                  <a:pt x="0" y="0"/>
                </a:lnTo>
                <a:lnTo>
                  <a:pt x="0" y="158865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805860" y="3781725"/>
            <a:ext cx="111125" cy="1722755"/>
          </a:xfrm>
          <a:custGeom>
            <a:avLst/>
            <a:gdLst/>
            <a:ahLst/>
            <a:cxnLst/>
            <a:rect l="l" t="t" r="r" b="b"/>
            <a:pathLst>
              <a:path w="111125" h="1722754">
                <a:moveTo>
                  <a:pt x="0" y="1722746"/>
                </a:moveTo>
                <a:lnTo>
                  <a:pt x="110785" y="1722746"/>
                </a:lnTo>
                <a:lnTo>
                  <a:pt x="110785" y="0"/>
                </a:lnTo>
                <a:lnTo>
                  <a:pt x="0" y="0"/>
                </a:lnTo>
                <a:lnTo>
                  <a:pt x="0" y="1722746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081366" y="2885372"/>
            <a:ext cx="111125" cy="70485"/>
          </a:xfrm>
          <a:custGeom>
            <a:avLst/>
            <a:gdLst/>
            <a:ahLst/>
            <a:cxnLst/>
            <a:rect l="l" t="t" r="r" b="b"/>
            <a:pathLst>
              <a:path w="111125" h="70485">
                <a:moveTo>
                  <a:pt x="0" y="69959"/>
                </a:moveTo>
                <a:lnTo>
                  <a:pt x="110785" y="69959"/>
                </a:lnTo>
                <a:lnTo>
                  <a:pt x="110785" y="0"/>
                </a:lnTo>
                <a:lnTo>
                  <a:pt x="0" y="0"/>
                </a:lnTo>
                <a:lnTo>
                  <a:pt x="0" y="69959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081366" y="3130229"/>
            <a:ext cx="111125" cy="2374265"/>
          </a:xfrm>
          <a:custGeom>
            <a:avLst/>
            <a:gdLst/>
            <a:ahLst/>
            <a:cxnLst/>
            <a:rect l="l" t="t" r="r" b="b"/>
            <a:pathLst>
              <a:path w="111125" h="2374265">
                <a:moveTo>
                  <a:pt x="0" y="2374242"/>
                </a:moveTo>
                <a:lnTo>
                  <a:pt x="110785" y="2374242"/>
                </a:lnTo>
                <a:lnTo>
                  <a:pt x="110785" y="0"/>
                </a:lnTo>
                <a:lnTo>
                  <a:pt x="0" y="0"/>
                </a:lnTo>
                <a:lnTo>
                  <a:pt x="0" y="2374242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7356871" y="3130229"/>
            <a:ext cx="111125" cy="2374265"/>
          </a:xfrm>
          <a:custGeom>
            <a:avLst/>
            <a:gdLst/>
            <a:ahLst/>
            <a:cxnLst/>
            <a:rect l="l" t="t" r="r" b="b"/>
            <a:pathLst>
              <a:path w="111125" h="2374265">
                <a:moveTo>
                  <a:pt x="0" y="2374242"/>
                </a:moveTo>
                <a:lnTo>
                  <a:pt x="110785" y="2374242"/>
                </a:lnTo>
                <a:lnTo>
                  <a:pt x="110785" y="0"/>
                </a:lnTo>
                <a:lnTo>
                  <a:pt x="0" y="0"/>
                </a:lnTo>
                <a:lnTo>
                  <a:pt x="0" y="2374242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7633833" y="3345937"/>
            <a:ext cx="109855" cy="2159000"/>
          </a:xfrm>
          <a:custGeom>
            <a:avLst/>
            <a:gdLst/>
            <a:ahLst/>
            <a:cxnLst/>
            <a:rect l="l" t="t" r="r" b="b"/>
            <a:pathLst>
              <a:path w="109854" h="2159000">
                <a:moveTo>
                  <a:pt x="109327" y="0"/>
                </a:moveTo>
                <a:lnTo>
                  <a:pt x="0" y="0"/>
                </a:lnTo>
                <a:lnTo>
                  <a:pt x="0" y="2158534"/>
                </a:lnTo>
                <a:lnTo>
                  <a:pt x="109327" y="2158534"/>
                </a:lnTo>
                <a:lnTo>
                  <a:pt x="109327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909338" y="3130229"/>
            <a:ext cx="111125" cy="2374265"/>
          </a:xfrm>
          <a:custGeom>
            <a:avLst/>
            <a:gdLst/>
            <a:ahLst/>
            <a:cxnLst/>
            <a:rect l="l" t="t" r="r" b="b"/>
            <a:pathLst>
              <a:path w="111125" h="2374265">
                <a:moveTo>
                  <a:pt x="0" y="2374242"/>
                </a:moveTo>
                <a:lnTo>
                  <a:pt x="110785" y="2374242"/>
                </a:lnTo>
                <a:lnTo>
                  <a:pt x="110785" y="0"/>
                </a:lnTo>
                <a:lnTo>
                  <a:pt x="0" y="0"/>
                </a:lnTo>
                <a:lnTo>
                  <a:pt x="0" y="2374242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8184843" y="4374921"/>
            <a:ext cx="111125" cy="1129665"/>
          </a:xfrm>
          <a:custGeom>
            <a:avLst/>
            <a:gdLst/>
            <a:ahLst/>
            <a:cxnLst/>
            <a:rect l="l" t="t" r="r" b="b"/>
            <a:pathLst>
              <a:path w="111125" h="1129664">
                <a:moveTo>
                  <a:pt x="0" y="1129550"/>
                </a:moveTo>
                <a:lnTo>
                  <a:pt x="110785" y="1129550"/>
                </a:lnTo>
                <a:lnTo>
                  <a:pt x="110785" y="0"/>
                </a:lnTo>
                <a:lnTo>
                  <a:pt x="0" y="0"/>
                </a:lnTo>
                <a:lnTo>
                  <a:pt x="0" y="112955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8460348" y="3931846"/>
            <a:ext cx="111125" cy="264160"/>
          </a:xfrm>
          <a:custGeom>
            <a:avLst/>
            <a:gdLst/>
            <a:ahLst/>
            <a:cxnLst/>
            <a:rect l="l" t="t" r="r" b="b"/>
            <a:pathLst>
              <a:path w="111125" h="264160">
                <a:moveTo>
                  <a:pt x="0" y="263804"/>
                </a:moveTo>
                <a:lnTo>
                  <a:pt x="110785" y="263804"/>
                </a:lnTo>
                <a:lnTo>
                  <a:pt x="110785" y="0"/>
                </a:lnTo>
                <a:lnTo>
                  <a:pt x="0" y="0"/>
                </a:lnTo>
                <a:lnTo>
                  <a:pt x="0" y="263804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8460348" y="4374921"/>
            <a:ext cx="111125" cy="1129665"/>
          </a:xfrm>
          <a:custGeom>
            <a:avLst/>
            <a:gdLst/>
            <a:ahLst/>
            <a:cxnLst/>
            <a:rect l="l" t="t" r="r" b="b"/>
            <a:pathLst>
              <a:path w="111125" h="1129664">
                <a:moveTo>
                  <a:pt x="0" y="1129550"/>
                </a:moveTo>
                <a:lnTo>
                  <a:pt x="110785" y="1129550"/>
                </a:lnTo>
                <a:lnTo>
                  <a:pt x="110785" y="0"/>
                </a:lnTo>
                <a:lnTo>
                  <a:pt x="0" y="0"/>
                </a:lnTo>
                <a:lnTo>
                  <a:pt x="0" y="112955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8737310" y="3853142"/>
            <a:ext cx="109855" cy="342900"/>
          </a:xfrm>
          <a:custGeom>
            <a:avLst/>
            <a:gdLst/>
            <a:ahLst/>
            <a:cxnLst/>
            <a:rect l="l" t="t" r="r" b="b"/>
            <a:pathLst>
              <a:path w="109854" h="342900">
                <a:moveTo>
                  <a:pt x="0" y="342508"/>
                </a:moveTo>
                <a:lnTo>
                  <a:pt x="109327" y="342508"/>
                </a:lnTo>
                <a:lnTo>
                  <a:pt x="109327" y="0"/>
                </a:lnTo>
                <a:lnTo>
                  <a:pt x="0" y="0"/>
                </a:lnTo>
                <a:lnTo>
                  <a:pt x="0" y="342508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8737310" y="4374921"/>
            <a:ext cx="109855" cy="1129665"/>
          </a:xfrm>
          <a:custGeom>
            <a:avLst/>
            <a:gdLst/>
            <a:ahLst/>
            <a:cxnLst/>
            <a:rect l="l" t="t" r="r" b="b"/>
            <a:pathLst>
              <a:path w="109854" h="1129664">
                <a:moveTo>
                  <a:pt x="0" y="1129550"/>
                </a:moveTo>
                <a:lnTo>
                  <a:pt x="109327" y="1129550"/>
                </a:lnTo>
                <a:lnTo>
                  <a:pt x="109327" y="0"/>
                </a:lnTo>
                <a:lnTo>
                  <a:pt x="0" y="0"/>
                </a:lnTo>
                <a:lnTo>
                  <a:pt x="0" y="112955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9012815" y="4374921"/>
            <a:ext cx="111125" cy="1129665"/>
          </a:xfrm>
          <a:custGeom>
            <a:avLst/>
            <a:gdLst/>
            <a:ahLst/>
            <a:cxnLst/>
            <a:rect l="l" t="t" r="r" b="b"/>
            <a:pathLst>
              <a:path w="111125" h="1129664">
                <a:moveTo>
                  <a:pt x="0" y="1129550"/>
                </a:moveTo>
                <a:lnTo>
                  <a:pt x="110785" y="1129550"/>
                </a:lnTo>
                <a:lnTo>
                  <a:pt x="110785" y="0"/>
                </a:lnTo>
                <a:lnTo>
                  <a:pt x="0" y="0"/>
                </a:lnTo>
                <a:lnTo>
                  <a:pt x="0" y="112955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9288320" y="4471115"/>
            <a:ext cx="111125" cy="1033780"/>
          </a:xfrm>
          <a:custGeom>
            <a:avLst/>
            <a:gdLst/>
            <a:ahLst/>
            <a:cxnLst/>
            <a:rect l="l" t="t" r="r" b="b"/>
            <a:pathLst>
              <a:path w="111125" h="1033779">
                <a:moveTo>
                  <a:pt x="110785" y="0"/>
                </a:moveTo>
                <a:lnTo>
                  <a:pt x="0" y="0"/>
                </a:lnTo>
                <a:lnTo>
                  <a:pt x="0" y="1033356"/>
                </a:lnTo>
                <a:lnTo>
                  <a:pt x="110785" y="1033356"/>
                </a:lnTo>
                <a:lnTo>
                  <a:pt x="110785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9482194" y="2372337"/>
            <a:ext cx="0" cy="3132455"/>
          </a:xfrm>
          <a:custGeom>
            <a:avLst/>
            <a:gdLst/>
            <a:ahLst/>
            <a:cxnLst/>
            <a:rect l="l" t="t" r="r" b="b"/>
            <a:pathLst>
              <a:path w="0" h="3132454">
                <a:moveTo>
                  <a:pt x="0" y="3132134"/>
                </a:moveTo>
                <a:lnTo>
                  <a:pt x="0" y="0"/>
                </a:lnTo>
              </a:path>
            </a:pathLst>
          </a:custGeom>
          <a:ln w="874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9482194" y="5504472"/>
            <a:ext cx="43815" cy="0"/>
          </a:xfrm>
          <a:custGeom>
            <a:avLst/>
            <a:gdLst/>
            <a:ahLst/>
            <a:cxnLst/>
            <a:rect l="l" t="t" r="r" b="b"/>
            <a:pathLst>
              <a:path w="43815" h="0">
                <a:moveTo>
                  <a:pt x="0" y="0"/>
                </a:moveTo>
                <a:lnTo>
                  <a:pt x="43730" y="0"/>
                </a:lnTo>
              </a:path>
            </a:pathLst>
          </a:custGeom>
          <a:ln w="87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9482194" y="4981235"/>
            <a:ext cx="43815" cy="0"/>
          </a:xfrm>
          <a:custGeom>
            <a:avLst/>
            <a:gdLst/>
            <a:ahLst/>
            <a:cxnLst/>
            <a:rect l="l" t="t" r="r" b="b"/>
            <a:pathLst>
              <a:path w="43815" h="0">
                <a:moveTo>
                  <a:pt x="0" y="0"/>
                </a:moveTo>
                <a:lnTo>
                  <a:pt x="43730" y="0"/>
                </a:lnTo>
              </a:path>
            </a:pathLst>
          </a:custGeom>
          <a:ln w="87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9482194" y="4459455"/>
            <a:ext cx="43815" cy="0"/>
          </a:xfrm>
          <a:custGeom>
            <a:avLst/>
            <a:gdLst/>
            <a:ahLst/>
            <a:cxnLst/>
            <a:rect l="l" t="t" r="r" b="b"/>
            <a:pathLst>
              <a:path w="43815" h="0">
                <a:moveTo>
                  <a:pt x="0" y="0"/>
                </a:moveTo>
                <a:lnTo>
                  <a:pt x="43730" y="0"/>
                </a:lnTo>
              </a:path>
            </a:pathLst>
          </a:custGeom>
          <a:ln w="87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9482194" y="3937676"/>
            <a:ext cx="43815" cy="0"/>
          </a:xfrm>
          <a:custGeom>
            <a:avLst/>
            <a:gdLst/>
            <a:ahLst/>
            <a:cxnLst/>
            <a:rect l="l" t="t" r="r" b="b"/>
            <a:pathLst>
              <a:path w="43815" h="0">
                <a:moveTo>
                  <a:pt x="0" y="0"/>
                </a:moveTo>
                <a:lnTo>
                  <a:pt x="43730" y="0"/>
                </a:lnTo>
              </a:path>
            </a:pathLst>
          </a:custGeom>
          <a:ln w="87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9482194" y="3415896"/>
            <a:ext cx="43815" cy="0"/>
          </a:xfrm>
          <a:custGeom>
            <a:avLst/>
            <a:gdLst/>
            <a:ahLst/>
            <a:cxnLst/>
            <a:rect l="l" t="t" r="r" b="b"/>
            <a:pathLst>
              <a:path w="43815" h="0">
                <a:moveTo>
                  <a:pt x="0" y="0"/>
                </a:moveTo>
                <a:lnTo>
                  <a:pt x="43730" y="0"/>
                </a:lnTo>
              </a:path>
            </a:pathLst>
          </a:custGeom>
          <a:ln w="87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9482194" y="2894117"/>
            <a:ext cx="43815" cy="0"/>
          </a:xfrm>
          <a:custGeom>
            <a:avLst/>
            <a:gdLst/>
            <a:ahLst/>
            <a:cxnLst/>
            <a:rect l="l" t="t" r="r" b="b"/>
            <a:pathLst>
              <a:path w="43815" h="0">
                <a:moveTo>
                  <a:pt x="0" y="0"/>
                </a:moveTo>
                <a:lnTo>
                  <a:pt x="43730" y="0"/>
                </a:lnTo>
              </a:path>
            </a:pathLst>
          </a:custGeom>
          <a:ln w="87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9482194" y="2372337"/>
            <a:ext cx="43815" cy="0"/>
          </a:xfrm>
          <a:custGeom>
            <a:avLst/>
            <a:gdLst/>
            <a:ahLst/>
            <a:cxnLst/>
            <a:rect l="l" t="t" r="r" b="b"/>
            <a:pathLst>
              <a:path w="43815" h="0">
                <a:moveTo>
                  <a:pt x="0" y="0"/>
                </a:moveTo>
                <a:lnTo>
                  <a:pt x="43730" y="0"/>
                </a:lnTo>
              </a:path>
            </a:pathLst>
          </a:custGeom>
          <a:ln w="87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859871" y="2372337"/>
            <a:ext cx="0" cy="3132455"/>
          </a:xfrm>
          <a:custGeom>
            <a:avLst/>
            <a:gdLst/>
            <a:ahLst/>
            <a:cxnLst/>
            <a:rect l="l" t="t" r="r" b="b"/>
            <a:pathLst>
              <a:path w="0" h="3132454">
                <a:moveTo>
                  <a:pt x="0" y="3132134"/>
                </a:moveTo>
                <a:lnTo>
                  <a:pt x="0" y="0"/>
                </a:lnTo>
              </a:path>
            </a:pathLst>
          </a:custGeom>
          <a:ln w="874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816140" y="5504472"/>
            <a:ext cx="43815" cy="0"/>
          </a:xfrm>
          <a:custGeom>
            <a:avLst/>
            <a:gdLst/>
            <a:ahLst/>
            <a:cxnLst/>
            <a:rect l="l" t="t" r="r" b="b"/>
            <a:pathLst>
              <a:path w="43814" h="0">
                <a:moveTo>
                  <a:pt x="0" y="0"/>
                </a:moveTo>
                <a:lnTo>
                  <a:pt x="43730" y="0"/>
                </a:lnTo>
              </a:path>
            </a:pathLst>
          </a:custGeom>
          <a:ln w="87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816140" y="4981235"/>
            <a:ext cx="43815" cy="0"/>
          </a:xfrm>
          <a:custGeom>
            <a:avLst/>
            <a:gdLst/>
            <a:ahLst/>
            <a:cxnLst/>
            <a:rect l="l" t="t" r="r" b="b"/>
            <a:pathLst>
              <a:path w="43814" h="0">
                <a:moveTo>
                  <a:pt x="0" y="0"/>
                </a:moveTo>
                <a:lnTo>
                  <a:pt x="43730" y="0"/>
                </a:lnTo>
              </a:path>
            </a:pathLst>
          </a:custGeom>
          <a:ln w="87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816140" y="4459456"/>
            <a:ext cx="43815" cy="0"/>
          </a:xfrm>
          <a:custGeom>
            <a:avLst/>
            <a:gdLst/>
            <a:ahLst/>
            <a:cxnLst/>
            <a:rect l="l" t="t" r="r" b="b"/>
            <a:pathLst>
              <a:path w="43814" h="0">
                <a:moveTo>
                  <a:pt x="0" y="0"/>
                </a:moveTo>
                <a:lnTo>
                  <a:pt x="43730" y="0"/>
                </a:lnTo>
              </a:path>
            </a:pathLst>
          </a:custGeom>
          <a:ln w="87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816140" y="3937676"/>
            <a:ext cx="43815" cy="0"/>
          </a:xfrm>
          <a:custGeom>
            <a:avLst/>
            <a:gdLst/>
            <a:ahLst/>
            <a:cxnLst/>
            <a:rect l="l" t="t" r="r" b="b"/>
            <a:pathLst>
              <a:path w="43814" h="0">
                <a:moveTo>
                  <a:pt x="0" y="0"/>
                </a:moveTo>
                <a:lnTo>
                  <a:pt x="43730" y="0"/>
                </a:lnTo>
              </a:path>
            </a:pathLst>
          </a:custGeom>
          <a:ln w="87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816140" y="3415896"/>
            <a:ext cx="43815" cy="0"/>
          </a:xfrm>
          <a:custGeom>
            <a:avLst/>
            <a:gdLst/>
            <a:ahLst/>
            <a:cxnLst/>
            <a:rect l="l" t="t" r="r" b="b"/>
            <a:pathLst>
              <a:path w="43814" h="0">
                <a:moveTo>
                  <a:pt x="0" y="0"/>
                </a:moveTo>
                <a:lnTo>
                  <a:pt x="43730" y="0"/>
                </a:lnTo>
              </a:path>
            </a:pathLst>
          </a:custGeom>
          <a:ln w="87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816140" y="2894117"/>
            <a:ext cx="43815" cy="0"/>
          </a:xfrm>
          <a:custGeom>
            <a:avLst/>
            <a:gdLst/>
            <a:ahLst/>
            <a:cxnLst/>
            <a:rect l="l" t="t" r="r" b="b"/>
            <a:pathLst>
              <a:path w="43814" h="0">
                <a:moveTo>
                  <a:pt x="0" y="0"/>
                </a:moveTo>
                <a:lnTo>
                  <a:pt x="43730" y="0"/>
                </a:lnTo>
              </a:path>
            </a:pathLst>
          </a:custGeom>
          <a:ln w="87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816140" y="2372337"/>
            <a:ext cx="43815" cy="0"/>
          </a:xfrm>
          <a:custGeom>
            <a:avLst/>
            <a:gdLst/>
            <a:ahLst/>
            <a:cxnLst/>
            <a:rect l="l" t="t" r="r" b="b"/>
            <a:pathLst>
              <a:path w="43814" h="0">
                <a:moveTo>
                  <a:pt x="0" y="0"/>
                </a:moveTo>
                <a:lnTo>
                  <a:pt x="43730" y="0"/>
                </a:lnTo>
              </a:path>
            </a:pathLst>
          </a:custGeom>
          <a:ln w="87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859871" y="5504472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22" y="0"/>
                </a:lnTo>
              </a:path>
            </a:pathLst>
          </a:custGeom>
          <a:ln w="8744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859871" y="5504472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0" y="0"/>
                </a:moveTo>
                <a:lnTo>
                  <a:pt x="0" y="43724"/>
                </a:lnTo>
              </a:path>
            </a:pathLst>
          </a:custGeom>
          <a:ln w="874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135376" y="5504472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0" y="0"/>
                </a:moveTo>
                <a:lnTo>
                  <a:pt x="0" y="43724"/>
                </a:lnTo>
              </a:path>
            </a:pathLst>
          </a:custGeom>
          <a:ln w="874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412339" y="5504472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0" y="0"/>
                </a:moveTo>
                <a:lnTo>
                  <a:pt x="0" y="43724"/>
                </a:lnTo>
              </a:path>
            </a:pathLst>
          </a:custGeom>
          <a:ln w="874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687844" y="5504472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0" y="0"/>
                </a:moveTo>
                <a:lnTo>
                  <a:pt x="0" y="43724"/>
                </a:lnTo>
              </a:path>
            </a:pathLst>
          </a:custGeom>
          <a:ln w="874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963349" y="5504472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0" y="0"/>
                </a:moveTo>
                <a:lnTo>
                  <a:pt x="0" y="43724"/>
                </a:lnTo>
              </a:path>
            </a:pathLst>
          </a:custGeom>
          <a:ln w="874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238854" y="5504472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0" y="0"/>
                </a:moveTo>
                <a:lnTo>
                  <a:pt x="0" y="43724"/>
                </a:lnTo>
              </a:path>
            </a:pathLst>
          </a:custGeom>
          <a:ln w="874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515816" y="5504472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0" y="0"/>
                </a:moveTo>
                <a:lnTo>
                  <a:pt x="0" y="43724"/>
                </a:lnTo>
              </a:path>
            </a:pathLst>
          </a:custGeom>
          <a:ln w="874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791321" y="5504472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0" y="0"/>
                </a:moveTo>
                <a:lnTo>
                  <a:pt x="0" y="43724"/>
                </a:lnTo>
              </a:path>
            </a:pathLst>
          </a:custGeom>
          <a:ln w="874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5066826" y="5504472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0" y="0"/>
                </a:moveTo>
                <a:lnTo>
                  <a:pt x="0" y="43724"/>
                </a:lnTo>
              </a:path>
            </a:pathLst>
          </a:custGeom>
          <a:ln w="874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5343789" y="5504472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0" y="0"/>
                </a:moveTo>
                <a:lnTo>
                  <a:pt x="0" y="43724"/>
                </a:lnTo>
              </a:path>
            </a:pathLst>
          </a:custGeom>
          <a:ln w="874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5619294" y="5504472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0" y="0"/>
                </a:moveTo>
                <a:lnTo>
                  <a:pt x="0" y="43724"/>
                </a:lnTo>
              </a:path>
            </a:pathLst>
          </a:custGeom>
          <a:ln w="874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5894799" y="5504472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0" y="0"/>
                </a:moveTo>
                <a:lnTo>
                  <a:pt x="0" y="43724"/>
                </a:lnTo>
              </a:path>
            </a:pathLst>
          </a:custGeom>
          <a:ln w="874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6170304" y="5504472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0" y="0"/>
                </a:moveTo>
                <a:lnTo>
                  <a:pt x="0" y="43724"/>
                </a:lnTo>
              </a:path>
            </a:pathLst>
          </a:custGeom>
          <a:ln w="874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6447266" y="5504472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0" y="0"/>
                </a:moveTo>
                <a:lnTo>
                  <a:pt x="0" y="43724"/>
                </a:lnTo>
              </a:path>
            </a:pathLst>
          </a:custGeom>
          <a:ln w="874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6722771" y="5504472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0" y="0"/>
                </a:moveTo>
                <a:lnTo>
                  <a:pt x="0" y="43724"/>
                </a:lnTo>
              </a:path>
            </a:pathLst>
          </a:custGeom>
          <a:ln w="874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6998276" y="5504472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0" y="0"/>
                </a:moveTo>
                <a:lnTo>
                  <a:pt x="0" y="43724"/>
                </a:lnTo>
              </a:path>
            </a:pathLst>
          </a:custGeom>
          <a:ln w="874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7275239" y="5504472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0" y="0"/>
                </a:moveTo>
                <a:lnTo>
                  <a:pt x="0" y="43724"/>
                </a:lnTo>
              </a:path>
            </a:pathLst>
          </a:custGeom>
          <a:ln w="874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7550744" y="5504472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0" y="0"/>
                </a:moveTo>
                <a:lnTo>
                  <a:pt x="0" y="43724"/>
                </a:lnTo>
              </a:path>
            </a:pathLst>
          </a:custGeom>
          <a:ln w="874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7826249" y="5504472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0" y="0"/>
                </a:moveTo>
                <a:lnTo>
                  <a:pt x="0" y="43724"/>
                </a:lnTo>
              </a:path>
            </a:pathLst>
          </a:custGeom>
          <a:ln w="874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8101754" y="5504472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0" y="0"/>
                </a:moveTo>
                <a:lnTo>
                  <a:pt x="0" y="43724"/>
                </a:lnTo>
              </a:path>
            </a:pathLst>
          </a:custGeom>
          <a:ln w="874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8378717" y="5504472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0" y="0"/>
                </a:moveTo>
                <a:lnTo>
                  <a:pt x="0" y="43724"/>
                </a:lnTo>
              </a:path>
            </a:pathLst>
          </a:custGeom>
          <a:ln w="874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8654222" y="5504472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0" y="0"/>
                </a:moveTo>
                <a:lnTo>
                  <a:pt x="0" y="43724"/>
                </a:lnTo>
              </a:path>
            </a:pathLst>
          </a:custGeom>
          <a:ln w="874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8929727" y="5504472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0" y="0"/>
                </a:moveTo>
                <a:lnTo>
                  <a:pt x="0" y="43724"/>
                </a:lnTo>
              </a:path>
            </a:pathLst>
          </a:custGeom>
          <a:ln w="874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9206689" y="5504472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0" y="0"/>
                </a:moveTo>
                <a:lnTo>
                  <a:pt x="0" y="43724"/>
                </a:lnTo>
              </a:path>
            </a:pathLst>
          </a:custGeom>
          <a:ln w="874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9482194" y="5504472"/>
            <a:ext cx="0" cy="43815"/>
          </a:xfrm>
          <a:custGeom>
            <a:avLst/>
            <a:gdLst/>
            <a:ahLst/>
            <a:cxnLst/>
            <a:rect l="l" t="t" r="r" b="b"/>
            <a:pathLst>
              <a:path w="0" h="43814">
                <a:moveTo>
                  <a:pt x="0" y="0"/>
                </a:moveTo>
                <a:lnTo>
                  <a:pt x="0" y="43724"/>
                </a:lnTo>
              </a:path>
            </a:pathLst>
          </a:custGeom>
          <a:ln w="8746">
            <a:solidFill>
              <a:srgbClr val="8585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2997915" y="2544145"/>
            <a:ext cx="6346190" cy="2626995"/>
          </a:xfrm>
          <a:custGeom>
            <a:avLst/>
            <a:gdLst/>
            <a:ahLst/>
            <a:cxnLst/>
            <a:rect l="l" t="t" r="r" b="b"/>
            <a:pathLst>
              <a:path w="6346190" h="2626995">
                <a:moveTo>
                  <a:pt x="0" y="2339681"/>
                </a:moveTo>
                <a:lnTo>
                  <a:pt x="45984" y="2356789"/>
                </a:lnTo>
                <a:lnTo>
                  <a:pt x="91969" y="2374962"/>
                </a:lnTo>
                <a:lnTo>
                  <a:pt x="137954" y="2393123"/>
                </a:lnTo>
                <a:lnTo>
                  <a:pt x="183940" y="2410190"/>
                </a:lnTo>
                <a:lnTo>
                  <a:pt x="229928" y="2425084"/>
                </a:lnTo>
                <a:lnTo>
                  <a:pt x="275917" y="2436726"/>
                </a:lnTo>
                <a:lnTo>
                  <a:pt x="321902" y="2443915"/>
                </a:lnTo>
                <a:lnTo>
                  <a:pt x="367887" y="2447274"/>
                </a:lnTo>
                <a:lnTo>
                  <a:pt x="413872" y="2448461"/>
                </a:lnTo>
                <a:lnTo>
                  <a:pt x="459858" y="2449132"/>
                </a:lnTo>
                <a:lnTo>
                  <a:pt x="505846" y="2450943"/>
                </a:lnTo>
                <a:lnTo>
                  <a:pt x="551835" y="2455551"/>
                </a:lnTo>
                <a:lnTo>
                  <a:pt x="597804" y="2463569"/>
                </a:lnTo>
                <a:lnTo>
                  <a:pt x="643779" y="2473722"/>
                </a:lnTo>
                <a:lnTo>
                  <a:pt x="689764" y="2485018"/>
                </a:lnTo>
                <a:lnTo>
                  <a:pt x="735761" y="2496465"/>
                </a:lnTo>
                <a:lnTo>
                  <a:pt x="781773" y="2507071"/>
                </a:lnTo>
                <a:lnTo>
                  <a:pt x="827802" y="2515843"/>
                </a:lnTo>
                <a:lnTo>
                  <a:pt x="873780" y="2523294"/>
                </a:lnTo>
                <a:lnTo>
                  <a:pt x="919758" y="2530320"/>
                </a:lnTo>
                <a:lnTo>
                  <a:pt x="965737" y="2536506"/>
                </a:lnTo>
                <a:lnTo>
                  <a:pt x="1011715" y="2541434"/>
                </a:lnTo>
                <a:lnTo>
                  <a:pt x="1057693" y="2544689"/>
                </a:lnTo>
                <a:lnTo>
                  <a:pt x="1103671" y="2545855"/>
                </a:lnTo>
                <a:lnTo>
                  <a:pt x="1149650" y="2545039"/>
                </a:lnTo>
                <a:lnTo>
                  <a:pt x="1195628" y="2542604"/>
                </a:lnTo>
                <a:lnTo>
                  <a:pt x="1241606" y="2538494"/>
                </a:lnTo>
                <a:lnTo>
                  <a:pt x="1287584" y="2532656"/>
                </a:lnTo>
                <a:lnTo>
                  <a:pt x="1333563" y="2525035"/>
                </a:lnTo>
                <a:lnTo>
                  <a:pt x="1379541" y="2515575"/>
                </a:lnTo>
                <a:lnTo>
                  <a:pt x="1425528" y="2501991"/>
                </a:lnTo>
                <a:lnTo>
                  <a:pt x="1471529" y="2483859"/>
                </a:lnTo>
                <a:lnTo>
                  <a:pt x="1517536" y="2463940"/>
                </a:lnTo>
                <a:lnTo>
                  <a:pt x="1563544" y="2444993"/>
                </a:lnTo>
                <a:lnTo>
                  <a:pt x="1609544" y="2429779"/>
                </a:lnTo>
                <a:lnTo>
                  <a:pt x="1655532" y="2421058"/>
                </a:lnTo>
                <a:lnTo>
                  <a:pt x="1701510" y="2418518"/>
                </a:lnTo>
                <a:lnTo>
                  <a:pt x="1747488" y="2419812"/>
                </a:lnTo>
                <a:lnTo>
                  <a:pt x="1793466" y="2424823"/>
                </a:lnTo>
                <a:lnTo>
                  <a:pt x="1839445" y="2433437"/>
                </a:lnTo>
                <a:lnTo>
                  <a:pt x="1885423" y="2445540"/>
                </a:lnTo>
                <a:lnTo>
                  <a:pt x="1931401" y="2461017"/>
                </a:lnTo>
                <a:lnTo>
                  <a:pt x="1970811" y="2480721"/>
                </a:lnTo>
                <a:lnTo>
                  <a:pt x="2010224" y="2507952"/>
                </a:lnTo>
                <a:lnTo>
                  <a:pt x="2049640" y="2538989"/>
                </a:lnTo>
                <a:lnTo>
                  <a:pt x="2089063" y="2570109"/>
                </a:lnTo>
                <a:lnTo>
                  <a:pt x="2128495" y="2597589"/>
                </a:lnTo>
                <a:lnTo>
                  <a:pt x="2167937" y="2617709"/>
                </a:lnTo>
                <a:lnTo>
                  <a:pt x="2207392" y="2626745"/>
                </a:lnTo>
                <a:lnTo>
                  <a:pt x="2246802" y="2624604"/>
                </a:lnTo>
                <a:lnTo>
                  <a:pt x="2286212" y="2614555"/>
                </a:lnTo>
                <a:lnTo>
                  <a:pt x="2325622" y="2597940"/>
                </a:lnTo>
                <a:lnTo>
                  <a:pt x="2365031" y="2576099"/>
                </a:lnTo>
                <a:lnTo>
                  <a:pt x="2404441" y="2550371"/>
                </a:lnTo>
                <a:lnTo>
                  <a:pt x="2443851" y="2522098"/>
                </a:lnTo>
                <a:lnTo>
                  <a:pt x="2483261" y="2492620"/>
                </a:lnTo>
                <a:lnTo>
                  <a:pt x="2513913" y="2465721"/>
                </a:lnTo>
                <a:lnTo>
                  <a:pt x="2544566" y="2432587"/>
                </a:lnTo>
                <a:lnTo>
                  <a:pt x="2575218" y="2395428"/>
                </a:lnTo>
                <a:lnTo>
                  <a:pt x="2605870" y="2356457"/>
                </a:lnTo>
                <a:lnTo>
                  <a:pt x="2636522" y="2317883"/>
                </a:lnTo>
                <a:lnTo>
                  <a:pt x="2667174" y="2281918"/>
                </a:lnTo>
                <a:lnTo>
                  <a:pt x="2697826" y="2250773"/>
                </a:lnTo>
                <a:lnTo>
                  <a:pt x="2728478" y="2226659"/>
                </a:lnTo>
                <a:lnTo>
                  <a:pt x="2798547" y="2208034"/>
                </a:lnTo>
                <a:lnTo>
                  <a:pt x="2837975" y="2218244"/>
                </a:lnTo>
                <a:lnTo>
                  <a:pt x="2877408" y="2237923"/>
                </a:lnTo>
                <a:lnTo>
                  <a:pt x="2916844" y="2262578"/>
                </a:lnTo>
                <a:lnTo>
                  <a:pt x="2956278" y="2287715"/>
                </a:lnTo>
                <a:lnTo>
                  <a:pt x="2995705" y="2308841"/>
                </a:lnTo>
                <a:lnTo>
                  <a:pt x="3035121" y="2321463"/>
                </a:lnTo>
                <a:lnTo>
                  <a:pt x="3081100" y="2327286"/>
                </a:lnTo>
                <a:lnTo>
                  <a:pt x="3127078" y="2329182"/>
                </a:lnTo>
                <a:lnTo>
                  <a:pt x="3173056" y="2327657"/>
                </a:lnTo>
                <a:lnTo>
                  <a:pt x="3219034" y="2323217"/>
                </a:lnTo>
                <a:lnTo>
                  <a:pt x="3265013" y="2316368"/>
                </a:lnTo>
                <a:lnTo>
                  <a:pt x="3310991" y="2307617"/>
                </a:lnTo>
                <a:lnTo>
                  <a:pt x="3356969" y="2297543"/>
                </a:lnTo>
                <a:lnTo>
                  <a:pt x="3402947" y="2285853"/>
                </a:lnTo>
                <a:lnTo>
                  <a:pt x="3448926" y="2271741"/>
                </a:lnTo>
                <a:lnTo>
                  <a:pt x="3494904" y="2254400"/>
                </a:lnTo>
                <a:lnTo>
                  <a:pt x="3540882" y="2233025"/>
                </a:lnTo>
                <a:lnTo>
                  <a:pt x="3586860" y="2206807"/>
                </a:lnTo>
                <a:lnTo>
                  <a:pt x="3621384" y="2184284"/>
                </a:lnTo>
                <a:lnTo>
                  <a:pt x="3655898" y="2159845"/>
                </a:lnTo>
                <a:lnTo>
                  <a:pt x="3690403" y="2133283"/>
                </a:lnTo>
                <a:lnTo>
                  <a:pt x="3724901" y="2104389"/>
                </a:lnTo>
                <a:lnTo>
                  <a:pt x="3759394" y="2072955"/>
                </a:lnTo>
                <a:lnTo>
                  <a:pt x="3793882" y="2038775"/>
                </a:lnTo>
                <a:lnTo>
                  <a:pt x="3828367" y="2001640"/>
                </a:lnTo>
                <a:lnTo>
                  <a:pt x="3862851" y="1961343"/>
                </a:lnTo>
                <a:lnTo>
                  <a:pt x="3887930" y="1928851"/>
                </a:lnTo>
                <a:lnTo>
                  <a:pt x="3913009" y="1892887"/>
                </a:lnTo>
                <a:lnTo>
                  <a:pt x="3938088" y="1854194"/>
                </a:lnTo>
                <a:lnTo>
                  <a:pt x="3963167" y="1813515"/>
                </a:lnTo>
                <a:lnTo>
                  <a:pt x="3988246" y="1771595"/>
                </a:lnTo>
                <a:lnTo>
                  <a:pt x="4013325" y="1729177"/>
                </a:lnTo>
                <a:lnTo>
                  <a:pt x="4038404" y="1687004"/>
                </a:lnTo>
                <a:lnTo>
                  <a:pt x="4063483" y="1645820"/>
                </a:lnTo>
                <a:lnTo>
                  <a:pt x="4088562" y="1606368"/>
                </a:lnTo>
                <a:lnTo>
                  <a:pt x="4113641" y="1569392"/>
                </a:lnTo>
                <a:lnTo>
                  <a:pt x="4138720" y="1535636"/>
                </a:lnTo>
                <a:lnTo>
                  <a:pt x="4173209" y="1493370"/>
                </a:lnTo>
                <a:lnTo>
                  <a:pt x="4207707" y="1454049"/>
                </a:lnTo>
                <a:lnTo>
                  <a:pt x="4242210" y="1417304"/>
                </a:lnTo>
                <a:lnTo>
                  <a:pt x="4276716" y="1382767"/>
                </a:lnTo>
                <a:lnTo>
                  <a:pt x="4311222" y="1350068"/>
                </a:lnTo>
                <a:lnTo>
                  <a:pt x="4345725" y="1318840"/>
                </a:lnTo>
                <a:lnTo>
                  <a:pt x="4380222" y="1288714"/>
                </a:lnTo>
                <a:lnTo>
                  <a:pt x="4414711" y="1259321"/>
                </a:lnTo>
                <a:lnTo>
                  <a:pt x="4449195" y="1234510"/>
                </a:lnTo>
                <a:lnTo>
                  <a:pt x="4483679" y="1216283"/>
                </a:lnTo>
                <a:lnTo>
                  <a:pt x="4552646" y="1187023"/>
                </a:lnTo>
                <a:lnTo>
                  <a:pt x="4587130" y="1169711"/>
                </a:lnTo>
                <a:lnTo>
                  <a:pt x="4621613" y="1146423"/>
                </a:lnTo>
                <a:lnTo>
                  <a:pt x="4656097" y="1114020"/>
                </a:lnTo>
                <a:lnTo>
                  <a:pt x="4690581" y="1069362"/>
                </a:lnTo>
                <a:lnTo>
                  <a:pt x="4723036" y="1005208"/>
                </a:lnTo>
                <a:lnTo>
                  <a:pt x="4739264" y="963442"/>
                </a:lnTo>
                <a:lnTo>
                  <a:pt x="4755491" y="916850"/>
                </a:lnTo>
                <a:lnTo>
                  <a:pt x="4771719" y="866660"/>
                </a:lnTo>
                <a:lnTo>
                  <a:pt x="4787946" y="814096"/>
                </a:lnTo>
                <a:lnTo>
                  <a:pt x="4804174" y="760385"/>
                </a:lnTo>
                <a:lnTo>
                  <a:pt x="4820402" y="706753"/>
                </a:lnTo>
                <a:lnTo>
                  <a:pt x="4836629" y="654426"/>
                </a:lnTo>
                <a:lnTo>
                  <a:pt x="4852857" y="604629"/>
                </a:lnTo>
                <a:lnTo>
                  <a:pt x="4869084" y="558589"/>
                </a:lnTo>
                <a:lnTo>
                  <a:pt x="4885312" y="517532"/>
                </a:lnTo>
                <a:lnTo>
                  <a:pt x="4901540" y="482683"/>
                </a:lnTo>
                <a:lnTo>
                  <a:pt x="4933995" y="436514"/>
                </a:lnTo>
                <a:lnTo>
                  <a:pt x="4950222" y="427646"/>
                </a:lnTo>
                <a:lnTo>
                  <a:pt x="4966450" y="429890"/>
                </a:lnTo>
                <a:lnTo>
                  <a:pt x="4992755" y="462353"/>
                </a:lnTo>
                <a:lnTo>
                  <a:pt x="5019054" y="528007"/>
                </a:lnTo>
                <a:lnTo>
                  <a:pt x="5032201" y="570897"/>
                </a:lnTo>
                <a:lnTo>
                  <a:pt x="5045347" y="619226"/>
                </a:lnTo>
                <a:lnTo>
                  <a:pt x="5058492" y="672040"/>
                </a:lnTo>
                <a:lnTo>
                  <a:pt x="5071636" y="728385"/>
                </a:lnTo>
                <a:lnTo>
                  <a:pt x="5084779" y="787310"/>
                </a:lnTo>
                <a:lnTo>
                  <a:pt x="5097920" y="847860"/>
                </a:lnTo>
                <a:lnTo>
                  <a:pt x="5111061" y="909082"/>
                </a:lnTo>
                <a:lnTo>
                  <a:pt x="5124202" y="970024"/>
                </a:lnTo>
                <a:lnTo>
                  <a:pt x="5137341" y="1029731"/>
                </a:lnTo>
                <a:lnTo>
                  <a:pt x="5150480" y="1087252"/>
                </a:lnTo>
                <a:lnTo>
                  <a:pt x="5163618" y="1141632"/>
                </a:lnTo>
                <a:lnTo>
                  <a:pt x="5176756" y="1191919"/>
                </a:lnTo>
                <a:lnTo>
                  <a:pt x="5189894" y="1237160"/>
                </a:lnTo>
                <a:lnTo>
                  <a:pt x="5203031" y="1276400"/>
                </a:lnTo>
                <a:lnTo>
                  <a:pt x="5229304" y="1333069"/>
                </a:lnTo>
                <a:lnTo>
                  <a:pt x="5262146" y="1358767"/>
                </a:lnTo>
                <a:lnTo>
                  <a:pt x="5281851" y="1357768"/>
                </a:lnTo>
                <a:lnTo>
                  <a:pt x="5321261" y="1326729"/>
                </a:lnTo>
                <a:lnTo>
                  <a:pt x="5360671" y="1264444"/>
                </a:lnTo>
                <a:lnTo>
                  <a:pt x="5380376" y="1224387"/>
                </a:lnTo>
                <a:lnTo>
                  <a:pt x="5400081" y="1179880"/>
                </a:lnTo>
                <a:lnTo>
                  <a:pt x="5419786" y="1132046"/>
                </a:lnTo>
                <a:lnTo>
                  <a:pt x="5439490" y="1082006"/>
                </a:lnTo>
                <a:lnTo>
                  <a:pt x="5459195" y="1030879"/>
                </a:lnTo>
                <a:lnTo>
                  <a:pt x="5478900" y="979788"/>
                </a:lnTo>
                <a:lnTo>
                  <a:pt x="5498605" y="929854"/>
                </a:lnTo>
                <a:lnTo>
                  <a:pt x="5518310" y="882196"/>
                </a:lnTo>
                <a:lnTo>
                  <a:pt x="5533637" y="844036"/>
                </a:lnTo>
                <a:lnTo>
                  <a:pt x="5548967" y="801740"/>
                </a:lnTo>
                <a:lnTo>
                  <a:pt x="5564298" y="755912"/>
                </a:lnTo>
                <a:lnTo>
                  <a:pt x="5579630" y="707159"/>
                </a:lnTo>
                <a:lnTo>
                  <a:pt x="5594964" y="656085"/>
                </a:lnTo>
                <a:lnTo>
                  <a:pt x="5610298" y="603295"/>
                </a:lnTo>
                <a:lnTo>
                  <a:pt x="5625634" y="549395"/>
                </a:lnTo>
                <a:lnTo>
                  <a:pt x="5640970" y="494990"/>
                </a:lnTo>
                <a:lnTo>
                  <a:pt x="5656306" y="440685"/>
                </a:lnTo>
                <a:lnTo>
                  <a:pt x="5671642" y="387085"/>
                </a:lnTo>
                <a:lnTo>
                  <a:pt x="5686978" y="334795"/>
                </a:lnTo>
                <a:lnTo>
                  <a:pt x="5702313" y="284421"/>
                </a:lnTo>
                <a:lnTo>
                  <a:pt x="5717648" y="236567"/>
                </a:lnTo>
                <a:lnTo>
                  <a:pt x="5732982" y="191839"/>
                </a:lnTo>
                <a:lnTo>
                  <a:pt x="5748314" y="150842"/>
                </a:lnTo>
                <a:lnTo>
                  <a:pt x="5763645" y="114181"/>
                </a:lnTo>
                <a:lnTo>
                  <a:pt x="5794301" y="56288"/>
                </a:lnTo>
                <a:lnTo>
                  <a:pt x="5824869" y="22379"/>
                </a:lnTo>
                <a:lnTo>
                  <a:pt x="5858793" y="4777"/>
                </a:lnTo>
                <a:lnTo>
                  <a:pt x="5894955" y="0"/>
                </a:lnTo>
                <a:lnTo>
                  <a:pt x="5932236" y="4563"/>
                </a:lnTo>
                <a:lnTo>
                  <a:pt x="5969517" y="14985"/>
                </a:lnTo>
                <a:lnTo>
                  <a:pt x="6005679" y="27782"/>
                </a:lnTo>
                <a:lnTo>
                  <a:pt x="6039603" y="39472"/>
                </a:lnTo>
                <a:lnTo>
                  <a:pt x="6070171" y="46572"/>
                </a:lnTo>
                <a:lnTo>
                  <a:pt x="6116149" y="54745"/>
                </a:lnTo>
                <a:lnTo>
                  <a:pt x="6162127" y="66653"/>
                </a:lnTo>
                <a:lnTo>
                  <a:pt x="6208105" y="81050"/>
                </a:lnTo>
                <a:lnTo>
                  <a:pt x="6254083" y="96693"/>
                </a:lnTo>
                <a:lnTo>
                  <a:pt x="6300062" y="112336"/>
                </a:lnTo>
                <a:lnTo>
                  <a:pt x="6346040" y="126734"/>
                </a:lnTo>
              </a:path>
            </a:pathLst>
          </a:custGeom>
          <a:ln w="26235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 txBox="1"/>
          <p:nvPr/>
        </p:nvSpPr>
        <p:spPr>
          <a:xfrm>
            <a:off x="9596557" y="5406519"/>
            <a:ext cx="189230" cy="1866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-5">
                <a:latin typeface="Arial"/>
                <a:cs typeface="Arial"/>
              </a:rPr>
              <a:t>$0</a:t>
            </a:r>
            <a:endParaRPr sz="115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9596557" y="4884448"/>
            <a:ext cx="268605" cy="1866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-5">
                <a:latin typeface="Arial"/>
                <a:cs typeface="Arial"/>
              </a:rPr>
              <a:t>$</a:t>
            </a:r>
            <a:r>
              <a:rPr dirty="0" sz="1150" spc="-15">
                <a:latin typeface="Arial"/>
                <a:cs typeface="Arial"/>
              </a:rPr>
              <a:t>2</a:t>
            </a:r>
            <a:r>
              <a:rPr dirty="0" sz="1150" spc="-5">
                <a:latin typeface="Arial"/>
                <a:cs typeface="Arial"/>
              </a:rPr>
              <a:t>0</a:t>
            </a:r>
            <a:endParaRPr sz="115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9596557" y="4362353"/>
            <a:ext cx="268605" cy="1866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-5">
                <a:latin typeface="Arial"/>
                <a:cs typeface="Arial"/>
              </a:rPr>
              <a:t>$</a:t>
            </a:r>
            <a:r>
              <a:rPr dirty="0" sz="1150" spc="-15">
                <a:latin typeface="Arial"/>
                <a:cs typeface="Arial"/>
              </a:rPr>
              <a:t>4</a:t>
            </a:r>
            <a:r>
              <a:rPr dirty="0" sz="1150" spc="-5">
                <a:latin typeface="Arial"/>
                <a:cs typeface="Arial"/>
              </a:rPr>
              <a:t>0</a:t>
            </a:r>
            <a:endParaRPr sz="115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9596557" y="3840330"/>
            <a:ext cx="268605" cy="1866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-5">
                <a:latin typeface="Arial"/>
                <a:cs typeface="Arial"/>
              </a:rPr>
              <a:t>$</a:t>
            </a:r>
            <a:r>
              <a:rPr dirty="0" sz="1150" spc="-15">
                <a:latin typeface="Arial"/>
                <a:cs typeface="Arial"/>
              </a:rPr>
              <a:t>6</a:t>
            </a:r>
            <a:r>
              <a:rPr dirty="0" sz="1150" spc="-5">
                <a:latin typeface="Arial"/>
                <a:cs typeface="Arial"/>
              </a:rPr>
              <a:t>0</a:t>
            </a:r>
            <a:endParaRPr sz="115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9596557" y="3318186"/>
            <a:ext cx="268605" cy="1866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>
                <a:latin typeface="Arial"/>
                <a:cs typeface="Arial"/>
              </a:rPr>
              <a:t>$</a:t>
            </a:r>
            <a:r>
              <a:rPr dirty="0" sz="1150" spc="-5">
                <a:latin typeface="Arial"/>
                <a:cs typeface="Arial"/>
              </a:rPr>
              <a:t>8</a:t>
            </a:r>
            <a:r>
              <a:rPr dirty="0" sz="1150">
                <a:latin typeface="Arial"/>
                <a:cs typeface="Arial"/>
              </a:rPr>
              <a:t>0</a:t>
            </a:r>
            <a:endParaRPr sz="115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9596557" y="2795921"/>
            <a:ext cx="349885" cy="1866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-5">
                <a:latin typeface="Arial"/>
                <a:cs typeface="Arial"/>
              </a:rPr>
              <a:t>$</a:t>
            </a:r>
            <a:r>
              <a:rPr dirty="0" sz="1150" spc="-15">
                <a:latin typeface="Arial"/>
                <a:cs typeface="Arial"/>
              </a:rPr>
              <a:t>1</a:t>
            </a:r>
            <a:r>
              <a:rPr dirty="0" sz="1150" spc="-5">
                <a:latin typeface="Arial"/>
                <a:cs typeface="Arial"/>
              </a:rPr>
              <a:t>00</a:t>
            </a:r>
            <a:endParaRPr sz="115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9596557" y="2273777"/>
            <a:ext cx="349885" cy="1866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-5">
                <a:latin typeface="Arial"/>
                <a:cs typeface="Arial"/>
              </a:rPr>
              <a:t>$</a:t>
            </a:r>
            <a:r>
              <a:rPr dirty="0" sz="1150" spc="-15">
                <a:latin typeface="Arial"/>
                <a:cs typeface="Arial"/>
              </a:rPr>
              <a:t>1</a:t>
            </a:r>
            <a:r>
              <a:rPr dirty="0" sz="1150" spc="-5">
                <a:latin typeface="Arial"/>
                <a:cs typeface="Arial"/>
              </a:rPr>
              <a:t>20</a:t>
            </a:r>
            <a:endParaRPr sz="115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2511901" y="5406519"/>
            <a:ext cx="237490" cy="1866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-5" b="1">
                <a:latin typeface="Arial"/>
                <a:cs typeface="Arial"/>
              </a:rPr>
              <a:t>0%</a:t>
            </a:r>
            <a:endParaRPr sz="115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2511901" y="4884448"/>
            <a:ext cx="237490" cy="1866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-5" b="1">
                <a:latin typeface="Arial"/>
                <a:cs typeface="Arial"/>
              </a:rPr>
              <a:t>5%</a:t>
            </a:r>
            <a:endParaRPr sz="115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2430853" y="4362353"/>
            <a:ext cx="316865" cy="1866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-5" b="1">
                <a:latin typeface="Arial"/>
                <a:cs typeface="Arial"/>
              </a:rPr>
              <a:t>1</a:t>
            </a:r>
            <a:r>
              <a:rPr dirty="0" sz="1150" spc="-15" b="1">
                <a:latin typeface="Arial"/>
                <a:cs typeface="Arial"/>
              </a:rPr>
              <a:t>0</a:t>
            </a:r>
            <a:r>
              <a:rPr dirty="0" sz="1150" spc="-5" b="1">
                <a:latin typeface="Arial"/>
                <a:cs typeface="Arial"/>
              </a:rPr>
              <a:t>%</a:t>
            </a:r>
            <a:endParaRPr sz="115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2430853" y="3840330"/>
            <a:ext cx="316865" cy="1866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-5" b="1">
                <a:latin typeface="Arial"/>
                <a:cs typeface="Arial"/>
              </a:rPr>
              <a:t>1</a:t>
            </a:r>
            <a:r>
              <a:rPr dirty="0" sz="1150" spc="-15" b="1">
                <a:latin typeface="Arial"/>
                <a:cs typeface="Arial"/>
              </a:rPr>
              <a:t>5</a:t>
            </a:r>
            <a:r>
              <a:rPr dirty="0" sz="1150" spc="-5" b="1">
                <a:latin typeface="Arial"/>
                <a:cs typeface="Arial"/>
              </a:rPr>
              <a:t>%</a:t>
            </a:r>
            <a:endParaRPr sz="115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2430853" y="3318186"/>
            <a:ext cx="317500" cy="1866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b="1">
                <a:latin typeface="Arial"/>
                <a:cs typeface="Arial"/>
              </a:rPr>
              <a:t>2</a:t>
            </a:r>
            <a:r>
              <a:rPr dirty="0" sz="1150" spc="-5" b="1">
                <a:latin typeface="Arial"/>
                <a:cs typeface="Arial"/>
              </a:rPr>
              <a:t>0</a:t>
            </a:r>
            <a:r>
              <a:rPr dirty="0" sz="1150" b="1">
                <a:latin typeface="Arial"/>
                <a:cs typeface="Arial"/>
              </a:rPr>
              <a:t>%</a:t>
            </a:r>
            <a:endParaRPr sz="115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2430853" y="2795921"/>
            <a:ext cx="316865" cy="1866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-5" b="1">
                <a:latin typeface="Arial"/>
                <a:cs typeface="Arial"/>
              </a:rPr>
              <a:t>2</a:t>
            </a:r>
            <a:r>
              <a:rPr dirty="0" sz="1150" spc="-15" b="1">
                <a:latin typeface="Arial"/>
                <a:cs typeface="Arial"/>
              </a:rPr>
              <a:t>5</a:t>
            </a:r>
            <a:r>
              <a:rPr dirty="0" sz="1150" spc="-5" b="1">
                <a:latin typeface="Arial"/>
                <a:cs typeface="Arial"/>
              </a:rPr>
              <a:t>%</a:t>
            </a:r>
            <a:endParaRPr sz="115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2430853" y="2273777"/>
            <a:ext cx="316865" cy="1866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-5" b="1">
                <a:latin typeface="Arial"/>
                <a:cs typeface="Arial"/>
              </a:rPr>
              <a:t>3</a:t>
            </a:r>
            <a:r>
              <a:rPr dirty="0" sz="1150" spc="-15" b="1">
                <a:latin typeface="Arial"/>
                <a:cs typeface="Arial"/>
              </a:rPr>
              <a:t>0</a:t>
            </a:r>
            <a:r>
              <a:rPr dirty="0" sz="1150" spc="-5" b="1">
                <a:latin typeface="Arial"/>
                <a:cs typeface="Arial"/>
              </a:rPr>
              <a:t>%</a:t>
            </a:r>
            <a:endParaRPr sz="1150">
              <a:latin typeface="Arial"/>
              <a:cs typeface="Arial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2761112" y="5617888"/>
            <a:ext cx="6602765" cy="2944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 txBox="1"/>
          <p:nvPr/>
        </p:nvSpPr>
        <p:spPr>
          <a:xfrm>
            <a:off x="9022831" y="2041187"/>
            <a:ext cx="975360" cy="1866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-5" b="1">
                <a:latin typeface="Arial"/>
                <a:cs typeface="Arial"/>
              </a:rPr>
              <a:t>Brent</a:t>
            </a:r>
            <a:r>
              <a:rPr dirty="0" sz="1150" spc="-85" b="1">
                <a:latin typeface="Arial"/>
                <a:cs typeface="Arial"/>
              </a:rPr>
              <a:t> </a:t>
            </a:r>
            <a:r>
              <a:rPr dirty="0" sz="1150" b="1">
                <a:latin typeface="Arial"/>
                <a:cs typeface="Arial"/>
              </a:rPr>
              <a:t>$/barrel</a:t>
            </a:r>
            <a:endParaRPr sz="115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2404031" y="2041794"/>
            <a:ext cx="1160145" cy="1866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-5" b="1">
                <a:latin typeface="Arial"/>
                <a:cs typeface="Arial"/>
              </a:rPr>
              <a:t>Upstream</a:t>
            </a:r>
            <a:r>
              <a:rPr dirty="0" sz="1150" spc="-65" b="1">
                <a:latin typeface="Arial"/>
                <a:cs typeface="Arial"/>
              </a:rPr>
              <a:t> </a:t>
            </a:r>
            <a:r>
              <a:rPr dirty="0" sz="1150" spc="-5" b="1">
                <a:latin typeface="Arial"/>
                <a:cs typeface="Arial"/>
              </a:rPr>
              <a:t>ROCE</a:t>
            </a:r>
            <a:endParaRPr sz="115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4020861" y="1976332"/>
            <a:ext cx="4358640" cy="2400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500" spc="10" b="1">
                <a:latin typeface="Arial"/>
                <a:cs typeface="Arial"/>
              </a:rPr>
              <a:t>Production-Weighted </a:t>
            </a:r>
            <a:r>
              <a:rPr dirty="0" sz="1500" spc="-5" b="1">
                <a:latin typeface="Arial"/>
                <a:cs typeface="Arial"/>
              </a:rPr>
              <a:t>Average </a:t>
            </a:r>
            <a:r>
              <a:rPr dirty="0" sz="1500" spc="10" b="1">
                <a:latin typeface="Arial"/>
                <a:cs typeface="Arial"/>
              </a:rPr>
              <a:t>Upstream</a:t>
            </a:r>
            <a:r>
              <a:rPr dirty="0" sz="1500" spc="100" b="1">
                <a:latin typeface="Arial"/>
                <a:cs typeface="Arial"/>
              </a:rPr>
              <a:t> </a:t>
            </a:r>
            <a:r>
              <a:rPr dirty="0" sz="1500" spc="15" b="1">
                <a:latin typeface="Arial"/>
                <a:cs typeface="Arial"/>
              </a:rPr>
              <a:t>ROCE</a:t>
            </a:r>
            <a:endParaRPr sz="1500">
              <a:latin typeface="Arial"/>
              <a:cs typeface="Arial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4750506" y="6021879"/>
            <a:ext cx="233679" cy="86360"/>
          </a:xfrm>
          <a:custGeom>
            <a:avLst/>
            <a:gdLst/>
            <a:ahLst/>
            <a:cxnLst/>
            <a:rect l="l" t="t" r="r" b="b"/>
            <a:pathLst>
              <a:path w="233679" h="86360">
                <a:moveTo>
                  <a:pt x="0" y="85991"/>
                </a:moveTo>
                <a:lnTo>
                  <a:pt x="233231" y="85991"/>
                </a:lnTo>
                <a:lnTo>
                  <a:pt x="233231" y="0"/>
                </a:lnTo>
                <a:lnTo>
                  <a:pt x="0" y="0"/>
                </a:lnTo>
                <a:lnTo>
                  <a:pt x="0" y="85991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 txBox="1"/>
          <p:nvPr/>
        </p:nvSpPr>
        <p:spPr>
          <a:xfrm>
            <a:off x="4997033" y="5949543"/>
            <a:ext cx="1405255" cy="216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50" spc="-10">
                <a:latin typeface="Arial"/>
                <a:cs typeface="Arial"/>
              </a:rPr>
              <a:t>Upstream</a:t>
            </a:r>
            <a:r>
              <a:rPr dirty="0" sz="1350" spc="-75">
                <a:latin typeface="Arial"/>
                <a:cs typeface="Arial"/>
              </a:rPr>
              <a:t> </a:t>
            </a:r>
            <a:r>
              <a:rPr dirty="0" sz="1350" spc="-10">
                <a:latin typeface="Arial"/>
                <a:cs typeface="Arial"/>
              </a:rPr>
              <a:t>Returns</a:t>
            </a:r>
            <a:endParaRPr sz="1350">
              <a:latin typeface="Arial"/>
              <a:cs typeface="Arial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6609071" y="6064146"/>
            <a:ext cx="233679" cy="0"/>
          </a:xfrm>
          <a:custGeom>
            <a:avLst/>
            <a:gdLst/>
            <a:ahLst/>
            <a:cxnLst/>
            <a:rect l="l" t="t" r="r" b="b"/>
            <a:pathLst>
              <a:path w="233679" h="0">
                <a:moveTo>
                  <a:pt x="0" y="0"/>
                </a:moveTo>
                <a:lnTo>
                  <a:pt x="233231" y="0"/>
                </a:lnTo>
              </a:path>
            </a:pathLst>
          </a:custGeom>
          <a:ln w="26234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 txBox="1"/>
          <p:nvPr/>
        </p:nvSpPr>
        <p:spPr>
          <a:xfrm>
            <a:off x="6855234" y="5949543"/>
            <a:ext cx="866775" cy="216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50" spc="-10">
                <a:latin typeface="Arial"/>
                <a:cs typeface="Arial"/>
              </a:rPr>
              <a:t>Brent</a:t>
            </a:r>
            <a:r>
              <a:rPr dirty="0" sz="1350" spc="-65">
                <a:latin typeface="Arial"/>
                <a:cs typeface="Arial"/>
              </a:rPr>
              <a:t> </a:t>
            </a:r>
            <a:r>
              <a:rPr dirty="0" sz="1350" spc="-10">
                <a:latin typeface="Arial"/>
                <a:cs typeface="Arial"/>
              </a:rPr>
              <a:t>Price</a:t>
            </a:r>
            <a:endParaRPr sz="1350">
              <a:latin typeface="Arial"/>
              <a:cs typeface="Arial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2903602" y="4370549"/>
            <a:ext cx="2573020" cy="184150"/>
          </a:xfrm>
          <a:custGeom>
            <a:avLst/>
            <a:gdLst/>
            <a:ahLst/>
            <a:cxnLst/>
            <a:rect l="l" t="t" r="r" b="b"/>
            <a:pathLst>
              <a:path w="2573020" h="184150">
                <a:moveTo>
                  <a:pt x="0" y="183643"/>
                </a:moveTo>
                <a:lnTo>
                  <a:pt x="2572837" y="183643"/>
                </a:lnTo>
                <a:lnTo>
                  <a:pt x="2572837" y="0"/>
                </a:lnTo>
                <a:lnTo>
                  <a:pt x="0" y="0"/>
                </a:lnTo>
                <a:lnTo>
                  <a:pt x="0" y="18364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 txBox="1"/>
          <p:nvPr/>
        </p:nvSpPr>
        <p:spPr>
          <a:xfrm>
            <a:off x="3747786" y="3975861"/>
            <a:ext cx="668655" cy="421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510">
              <a:lnSpc>
                <a:spcPts val="1614"/>
              </a:lnSpc>
            </a:pPr>
            <a:r>
              <a:rPr dirty="0" sz="1350" spc="-10" b="1">
                <a:latin typeface="Arial"/>
                <a:cs typeface="Arial"/>
              </a:rPr>
              <a:t>5</a:t>
            </a:r>
            <a:r>
              <a:rPr dirty="0" sz="1350" spc="-70" b="1">
                <a:latin typeface="Arial"/>
                <a:cs typeface="Arial"/>
              </a:rPr>
              <a:t>%</a:t>
            </a:r>
            <a:r>
              <a:rPr dirty="0" sz="1350" spc="-5" b="1">
                <a:latin typeface="Arial"/>
                <a:cs typeface="Arial"/>
              </a:rPr>
              <a:t>-</a:t>
            </a:r>
            <a:r>
              <a:rPr dirty="0" sz="1350" spc="-5" b="1">
                <a:latin typeface="Arial"/>
                <a:cs typeface="Arial"/>
              </a:rPr>
              <a:t>1</a:t>
            </a:r>
            <a:r>
              <a:rPr dirty="0" sz="1350" b="1">
                <a:latin typeface="Arial"/>
                <a:cs typeface="Arial"/>
              </a:rPr>
              <a:t>5</a:t>
            </a:r>
            <a:r>
              <a:rPr dirty="0" sz="1350" spc="-10" b="1">
                <a:latin typeface="Arial"/>
                <a:cs typeface="Arial"/>
              </a:rPr>
              <a:t>%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ts val="1614"/>
              </a:lnSpc>
            </a:pPr>
            <a:r>
              <a:rPr dirty="0" sz="1350" spc="-20" b="1">
                <a:latin typeface="Arial"/>
                <a:cs typeface="Arial"/>
              </a:rPr>
              <a:t>R</a:t>
            </a:r>
            <a:r>
              <a:rPr dirty="0" sz="1350" spc="-5" b="1">
                <a:latin typeface="Arial"/>
                <a:cs typeface="Arial"/>
              </a:rPr>
              <a:t>et</a:t>
            </a:r>
            <a:r>
              <a:rPr dirty="0" sz="1350" spc="-15" b="1">
                <a:latin typeface="Arial"/>
                <a:cs typeface="Arial"/>
              </a:rPr>
              <a:t>u</a:t>
            </a:r>
            <a:r>
              <a:rPr dirty="0" sz="1350" spc="-5" b="1">
                <a:latin typeface="Arial"/>
                <a:cs typeface="Arial"/>
              </a:rPr>
              <a:t>r</a:t>
            </a:r>
            <a:r>
              <a:rPr dirty="0" sz="1350" spc="-15" b="1">
                <a:latin typeface="Arial"/>
                <a:cs typeface="Arial"/>
              </a:rPr>
              <a:t>n</a:t>
            </a:r>
            <a:r>
              <a:rPr dirty="0" sz="1350" spc="-5" b="1">
                <a:latin typeface="Arial"/>
                <a:cs typeface="Arial"/>
              </a:rPr>
              <a:t>s</a:t>
            </a:r>
            <a:endParaRPr sz="1350">
              <a:latin typeface="Arial"/>
              <a:cs typeface="Arial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5751945" y="3590794"/>
            <a:ext cx="1194435" cy="191135"/>
          </a:xfrm>
          <a:custGeom>
            <a:avLst/>
            <a:gdLst/>
            <a:ahLst/>
            <a:cxnLst/>
            <a:rect l="l" t="t" r="r" b="b"/>
            <a:pathLst>
              <a:path w="1194434" h="191135">
                <a:moveTo>
                  <a:pt x="0" y="190930"/>
                </a:moveTo>
                <a:lnTo>
                  <a:pt x="1193854" y="190930"/>
                </a:lnTo>
                <a:lnTo>
                  <a:pt x="1193854" y="0"/>
                </a:lnTo>
                <a:lnTo>
                  <a:pt x="0" y="0"/>
                </a:lnTo>
                <a:lnTo>
                  <a:pt x="0" y="19093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 txBox="1"/>
          <p:nvPr/>
        </p:nvSpPr>
        <p:spPr>
          <a:xfrm>
            <a:off x="5952919" y="3180924"/>
            <a:ext cx="758825" cy="421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14"/>
              </a:lnSpc>
            </a:pPr>
            <a:r>
              <a:rPr dirty="0" sz="1350" spc="-10" b="1">
                <a:latin typeface="Arial"/>
                <a:cs typeface="Arial"/>
              </a:rPr>
              <a:t>15</a:t>
            </a:r>
            <a:r>
              <a:rPr dirty="0" sz="1350" spc="-65" b="1">
                <a:latin typeface="Arial"/>
                <a:cs typeface="Arial"/>
              </a:rPr>
              <a:t>%</a:t>
            </a:r>
            <a:r>
              <a:rPr dirty="0" sz="1350" spc="-10" b="1">
                <a:latin typeface="Arial"/>
                <a:cs typeface="Arial"/>
              </a:rPr>
              <a:t>-</a:t>
            </a:r>
            <a:r>
              <a:rPr dirty="0" sz="1350" spc="-5" b="1">
                <a:latin typeface="Arial"/>
                <a:cs typeface="Arial"/>
              </a:rPr>
              <a:t>2</a:t>
            </a:r>
            <a:r>
              <a:rPr dirty="0" sz="1350" b="1">
                <a:latin typeface="Arial"/>
                <a:cs typeface="Arial"/>
              </a:rPr>
              <a:t>0</a:t>
            </a:r>
            <a:r>
              <a:rPr dirty="0" sz="1350" spc="-5" b="1">
                <a:latin typeface="Arial"/>
                <a:cs typeface="Arial"/>
              </a:rPr>
              <a:t>%</a:t>
            </a:r>
            <a:endParaRPr sz="1350">
              <a:latin typeface="Arial"/>
              <a:cs typeface="Arial"/>
            </a:endParaRPr>
          </a:p>
          <a:p>
            <a:pPr marL="55880">
              <a:lnSpc>
                <a:spcPts val="1614"/>
              </a:lnSpc>
            </a:pPr>
            <a:r>
              <a:rPr dirty="0" sz="1350" spc="-10" b="1">
                <a:latin typeface="Arial"/>
                <a:cs typeface="Arial"/>
              </a:rPr>
              <a:t>Returns</a:t>
            </a:r>
            <a:endParaRPr sz="1350">
              <a:latin typeface="Arial"/>
              <a:cs typeface="Arial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7009938" y="2955331"/>
            <a:ext cx="1090930" cy="175260"/>
          </a:xfrm>
          <a:custGeom>
            <a:avLst/>
            <a:gdLst/>
            <a:ahLst/>
            <a:cxnLst/>
            <a:rect l="l" t="t" r="r" b="b"/>
            <a:pathLst>
              <a:path w="1090929" h="175260">
                <a:moveTo>
                  <a:pt x="0" y="174898"/>
                </a:moveTo>
                <a:lnTo>
                  <a:pt x="1090358" y="174898"/>
                </a:lnTo>
                <a:lnTo>
                  <a:pt x="1090358" y="0"/>
                </a:lnTo>
                <a:lnTo>
                  <a:pt x="0" y="0"/>
                </a:lnTo>
                <a:lnTo>
                  <a:pt x="0" y="1748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 txBox="1"/>
          <p:nvPr/>
        </p:nvSpPr>
        <p:spPr>
          <a:xfrm>
            <a:off x="7170097" y="2520684"/>
            <a:ext cx="758825" cy="421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14"/>
              </a:lnSpc>
            </a:pPr>
            <a:r>
              <a:rPr dirty="0" sz="1350" spc="-10" b="1">
                <a:latin typeface="Arial"/>
                <a:cs typeface="Arial"/>
              </a:rPr>
              <a:t>20</a:t>
            </a:r>
            <a:r>
              <a:rPr dirty="0" sz="1350" spc="-70" b="1">
                <a:latin typeface="Arial"/>
                <a:cs typeface="Arial"/>
              </a:rPr>
              <a:t>%</a:t>
            </a:r>
            <a:r>
              <a:rPr dirty="0" sz="1350" spc="-5" b="1">
                <a:latin typeface="Arial"/>
                <a:cs typeface="Arial"/>
              </a:rPr>
              <a:t>-</a:t>
            </a:r>
            <a:r>
              <a:rPr dirty="0" sz="1350" spc="-5" b="1">
                <a:latin typeface="Arial"/>
                <a:cs typeface="Arial"/>
              </a:rPr>
              <a:t>2</a:t>
            </a:r>
            <a:r>
              <a:rPr dirty="0" sz="1350" b="1">
                <a:latin typeface="Arial"/>
                <a:cs typeface="Arial"/>
              </a:rPr>
              <a:t>5</a:t>
            </a:r>
            <a:r>
              <a:rPr dirty="0" sz="1350" spc="-10" b="1">
                <a:latin typeface="Arial"/>
                <a:cs typeface="Arial"/>
              </a:rPr>
              <a:t>%</a:t>
            </a:r>
            <a:endParaRPr sz="1350">
              <a:latin typeface="Arial"/>
              <a:cs typeface="Arial"/>
            </a:endParaRPr>
          </a:p>
          <a:p>
            <a:pPr marL="54610">
              <a:lnSpc>
                <a:spcPts val="1614"/>
              </a:lnSpc>
            </a:pPr>
            <a:r>
              <a:rPr dirty="0" sz="1350" spc="-10" b="1">
                <a:latin typeface="Arial"/>
                <a:cs typeface="Arial"/>
              </a:rPr>
              <a:t>Returns</a:t>
            </a:r>
            <a:endParaRPr sz="1350">
              <a:latin typeface="Arial"/>
              <a:cs typeface="Arial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8129451" y="4195650"/>
            <a:ext cx="1309370" cy="179705"/>
          </a:xfrm>
          <a:custGeom>
            <a:avLst/>
            <a:gdLst/>
            <a:ahLst/>
            <a:cxnLst/>
            <a:rect l="l" t="t" r="r" b="b"/>
            <a:pathLst>
              <a:path w="1309370" h="179704">
                <a:moveTo>
                  <a:pt x="0" y="179270"/>
                </a:moveTo>
                <a:lnTo>
                  <a:pt x="1309012" y="179270"/>
                </a:lnTo>
                <a:lnTo>
                  <a:pt x="1309012" y="0"/>
                </a:lnTo>
                <a:lnTo>
                  <a:pt x="0" y="0"/>
                </a:lnTo>
                <a:lnTo>
                  <a:pt x="0" y="17927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 txBox="1"/>
          <p:nvPr/>
        </p:nvSpPr>
        <p:spPr>
          <a:xfrm>
            <a:off x="8490529" y="3777643"/>
            <a:ext cx="613410" cy="216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50" spc="-10" b="1">
                <a:latin typeface="Arial"/>
                <a:cs typeface="Arial"/>
              </a:rPr>
              <a:t>10</a:t>
            </a:r>
            <a:r>
              <a:rPr dirty="0" sz="1350" spc="-5" b="1">
                <a:latin typeface="Arial"/>
                <a:cs typeface="Arial"/>
              </a:rPr>
              <a:t>-</a:t>
            </a:r>
            <a:r>
              <a:rPr dirty="0" sz="1350" spc="-5" b="1">
                <a:latin typeface="Arial"/>
                <a:cs typeface="Arial"/>
              </a:rPr>
              <a:t>15%</a:t>
            </a:r>
            <a:endParaRPr sz="135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8458459" y="3981691"/>
            <a:ext cx="668655" cy="216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50" spc="-20" b="1">
                <a:latin typeface="Arial"/>
                <a:cs typeface="Arial"/>
              </a:rPr>
              <a:t>R</a:t>
            </a:r>
            <a:r>
              <a:rPr dirty="0" sz="1350" spc="-5" b="1">
                <a:latin typeface="Arial"/>
                <a:cs typeface="Arial"/>
              </a:rPr>
              <a:t>et</a:t>
            </a:r>
            <a:r>
              <a:rPr dirty="0" sz="1350" spc="-15" b="1">
                <a:latin typeface="Arial"/>
                <a:cs typeface="Arial"/>
              </a:rPr>
              <a:t>u</a:t>
            </a:r>
            <a:r>
              <a:rPr dirty="0" sz="1350" spc="-5" b="1">
                <a:latin typeface="Arial"/>
                <a:cs typeface="Arial"/>
              </a:rPr>
              <a:t>r</a:t>
            </a:r>
            <a:r>
              <a:rPr dirty="0" sz="1350" spc="-15" b="1">
                <a:latin typeface="Arial"/>
                <a:cs typeface="Arial"/>
              </a:rPr>
              <a:t>n</a:t>
            </a:r>
            <a:r>
              <a:rPr dirty="0" sz="1350" spc="-5" b="1" u="heavy">
                <a:latin typeface="Arial"/>
                <a:cs typeface="Arial"/>
              </a:rPr>
              <a:t>s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Jennifer Cummings</dc:creator>
  <dcterms:created xsi:type="dcterms:W3CDTF">2016-07-13T15:02:28Z</dcterms:created>
  <dcterms:modified xsi:type="dcterms:W3CDTF">2016-07-13T15:02:28Z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2016-05-13T00:00:00Z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2016-07-13T00:00:00Z</vt:filetime>
  </property>
</Properties>
</file>